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  <p:sldId id="279" r:id="rId24"/>
    <p:sldId id="278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304" r:id="rId33"/>
    <p:sldId id="305" r:id="rId34"/>
    <p:sldId id="303" r:id="rId35"/>
    <p:sldId id="306" r:id="rId36"/>
    <p:sldId id="302" r:id="rId37"/>
    <p:sldId id="289" r:id="rId38"/>
    <p:sldId id="308" r:id="rId39"/>
    <p:sldId id="290" r:id="rId40"/>
    <p:sldId id="291" r:id="rId41"/>
    <p:sldId id="296" r:id="rId42"/>
    <p:sldId id="297" r:id="rId43"/>
    <p:sldId id="298" r:id="rId44"/>
    <p:sldId id="292" r:id="rId45"/>
    <p:sldId id="293" r:id="rId46"/>
    <p:sldId id="294" r:id="rId47"/>
    <p:sldId id="299" r:id="rId48"/>
    <p:sldId id="300" r:id="rId49"/>
    <p:sldId id="301" r:id="rId5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8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22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151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613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635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440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539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035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273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786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3008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937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914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D4292-EDF9-4AE5-97F8-AB84761E2444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EC772-3123-4331-8E31-3F863C31B6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821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2" y="1131097"/>
            <a:ext cx="7886700" cy="2155031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751"/>
              </a:spcAft>
            </a:pPr>
            <a:r>
              <a:rPr lang="he-IL" b="1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שורוך</a:t>
            </a:r>
            <a:r>
              <a:rPr lang="he-IL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 – סדקים בהיסטוריה</a:t>
            </a:r>
            <a:r>
              <a:rPr lang="en-US" sz="135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35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e-IL" sz="36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השלמות לתכנית הלימודים בהיסטוריה לכיתות י"א: "בונים מדינה"</a:t>
            </a:r>
            <a:endParaRPr lang="he-IL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128714" y="4029379"/>
            <a:ext cx="688657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>
                <a:latin typeface="Alef" panose="00000500000000000000" pitchFamily="2" charset="-79"/>
                <a:cs typeface="Alef" panose="00000500000000000000" pitchFamily="2" charset="-79"/>
              </a:rPr>
              <a:t>תמונות שונות </a:t>
            </a:r>
            <a:r>
              <a:rPr lang="he-IL" sz="2400" b="1" dirty="0" smtClean="0">
                <a:latin typeface="Alef" panose="00000500000000000000" pitchFamily="2" charset="-79"/>
                <a:cs typeface="Alef" panose="00000500000000000000" pitchFamily="2" charset="-79"/>
              </a:rPr>
              <a:t>וחומרים ארכיוניים למהלך השיעורים בחוברת</a:t>
            </a:r>
            <a:r>
              <a:rPr lang="he-IL" sz="2400" b="1" dirty="0">
                <a:latin typeface="Alef" panose="00000500000000000000" pitchFamily="2" charset="-79"/>
                <a:cs typeface="Alef" panose="00000500000000000000" pitchFamily="2" charset="-79"/>
              </a:rPr>
              <a:t>. </a:t>
            </a:r>
          </a:p>
          <a:p>
            <a:pPr algn="ctr"/>
            <a:r>
              <a:rPr lang="he-IL" sz="2400" b="1" dirty="0">
                <a:latin typeface="Alef" panose="00000500000000000000" pitchFamily="2" charset="-79"/>
                <a:cs typeface="Alef" panose="00000500000000000000" pitchFamily="2" charset="-79"/>
              </a:rPr>
              <a:t>התמונות מסודרות לפי סדר פרקי הסדקים.</a:t>
            </a:r>
          </a:p>
        </p:txBody>
      </p:sp>
    </p:spTree>
    <p:extLst>
      <p:ext uri="{BB962C8B-B14F-4D97-AF65-F5344CB8AC3E}">
        <p14:creationId xmlns:p14="http://schemas.microsoft.com/office/powerpoint/2010/main" val="272746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1251" y="1038266"/>
            <a:ext cx="4572000" cy="51462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00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ראשון</a:t>
            </a:r>
            <a:endParaRPr lang="en-US" sz="2200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00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אוריינטליזם ציוני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2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00" b="1" dirty="0">
                <a:latin typeface="Alef" panose="00000500000000000000" pitchFamily="2" charset="-79"/>
                <a:ea typeface="Calibri" panose="020F0502020204030204" pitchFamily="34" charset="0"/>
                <a:cs typeface="Alef" panose="00000500000000000000" pitchFamily="2" charset="-79"/>
              </a:rPr>
              <a:t>תמונות המציגות את החיים הפלסטינים בסוף המאה ה 19 ומציעות התמודדות עם מיתוס "הפרחת השממה</a:t>
            </a:r>
            <a:r>
              <a:rPr lang="he-IL" sz="2200" b="1" dirty="0" smtClean="0">
                <a:latin typeface="Alef" panose="00000500000000000000" pitchFamily="2" charset="-79"/>
                <a:ea typeface="Calibri" panose="020F0502020204030204" pitchFamily="34" charset="0"/>
                <a:cs typeface="Alef" panose="00000500000000000000" pitchFamily="2" charset="-79"/>
              </a:rPr>
              <a:t>" ו"ארץ ריקה".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1400" b="1" dirty="0" smtClean="0">
                <a:latin typeface="Alef" panose="00000500000000000000" pitchFamily="2" charset="-79"/>
                <a:ea typeface="Calibri" panose="020F0502020204030204" pitchFamily="34" charset="0"/>
                <a:cs typeface="Alef" panose="00000500000000000000" pitchFamily="2" charset="-79"/>
              </a:rPr>
              <a:t>מקור עיקרי: </a:t>
            </a:r>
            <a:endParaRPr lang="en-US" sz="1400" b="1" dirty="0" smtClean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 algn="l" rtl="0">
              <a:lnSpc>
                <a:spcPct val="115000"/>
              </a:lnSpc>
              <a:spcAft>
                <a:spcPts val="751"/>
              </a:spcAft>
            </a:pPr>
            <a:r>
              <a:rPr lang="en-US" altLang="he-IL" sz="1400" dirty="0" err="1" smtClean="0">
                <a:latin typeface="Alef" panose="00000500000000000000" pitchFamily="2" charset="-79"/>
                <a:cs typeface="Alef" panose="00000500000000000000" pitchFamily="2" charset="-79"/>
              </a:rPr>
              <a:t>Sanbar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, Elias. (2004). </a:t>
            </a:r>
            <a:r>
              <a:rPr lang="en-US" altLang="he-IL" sz="1400" dirty="0" smtClean="0">
                <a:latin typeface="Alef" panose="00000500000000000000" pitchFamily="2" charset="-79"/>
                <a:cs typeface="Alef" panose="00000500000000000000" pitchFamily="2" charset="-79"/>
              </a:rPr>
              <a:t>Les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Palestiniens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: La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photographie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d'une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terre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 et de son people de 1839 a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nos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jours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.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Lucon</a:t>
            </a:r>
            <a:r>
              <a:rPr lang="en-US" altLang="he-IL" sz="1400" dirty="0">
                <a:latin typeface="Alef" panose="00000500000000000000" pitchFamily="2" charset="-79"/>
                <a:cs typeface="Alef" panose="00000500000000000000" pitchFamily="2" charset="-79"/>
              </a:rPr>
              <a:t>: </a:t>
            </a:r>
            <a:r>
              <a:rPr lang="en-US" altLang="he-IL" sz="1400" dirty="0" err="1">
                <a:latin typeface="Alef" panose="00000500000000000000" pitchFamily="2" charset="-79"/>
                <a:cs typeface="Alef" panose="00000500000000000000" pitchFamily="2" charset="-79"/>
              </a:rPr>
              <a:t>Hazan</a:t>
            </a:r>
            <a:r>
              <a:rPr lang="en-US" altLang="he-IL" sz="1400" dirty="0" smtClean="0"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</a:p>
          <a:p>
            <a:pPr marL="16193" algn="r">
              <a:lnSpc>
                <a:spcPct val="115000"/>
              </a:lnSpc>
              <a:spcAft>
                <a:spcPts val="751"/>
              </a:spcAft>
            </a:pPr>
            <a:r>
              <a:rPr lang="he-IL" altLang="he-IL" sz="1400" dirty="0" smtClean="0">
                <a:latin typeface="Alef" panose="00000500000000000000" pitchFamily="2" charset="-79"/>
                <a:cs typeface="Alef" panose="00000500000000000000" pitchFamily="2" charset="-79"/>
              </a:rPr>
              <a:t>בנוסף, בחיפוש אינטרנטי ניתן למצוא תמונות רבות נוספות.</a:t>
            </a:r>
            <a:endParaRPr lang="en-US" altLang="he-IL" sz="140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69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79" y="417513"/>
            <a:ext cx="4524375" cy="609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71790" y="6236514"/>
            <a:ext cx="1943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הכנת שמן זית, 1900-1920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396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71317" y="5458154"/>
            <a:ext cx="13484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עובד אדמה, 1890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68" y="1334603"/>
            <a:ext cx="60674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7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55506" y="5178955"/>
            <a:ext cx="14895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נשות בית לחם 1890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8" y="974021"/>
            <a:ext cx="6136105" cy="448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8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857251"/>
            <a:ext cx="5985195" cy="45356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44235" y="4886500"/>
            <a:ext cx="8980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נצרת 1890</a:t>
            </a:r>
          </a:p>
        </p:txBody>
      </p:sp>
    </p:spTree>
    <p:extLst>
      <p:ext uri="{BB962C8B-B14F-4D97-AF65-F5344CB8AC3E}">
        <p14:creationId xmlns:p14="http://schemas.microsoft.com/office/powerpoint/2010/main" val="51732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7" y="1141413"/>
            <a:ext cx="6096000" cy="4648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3856" y="5512614"/>
            <a:ext cx="17491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משפחת </a:t>
            </a:r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ברמאללה, 1850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024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30" y="901222"/>
            <a:ext cx="3815367" cy="50555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86886" y="5679782"/>
            <a:ext cx="13372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מוכרות חלב 1890</a:t>
            </a:r>
          </a:p>
        </p:txBody>
      </p:sp>
    </p:spTree>
    <p:extLst>
      <p:ext uri="{BB962C8B-B14F-4D97-AF65-F5344CB8AC3E}">
        <p14:creationId xmlns:p14="http://schemas.microsoft.com/office/powerpoint/2010/main" val="284036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475" y="1637607"/>
            <a:ext cx="4572000" cy="342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36603" y="4634401"/>
            <a:ext cx="1656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ירושלים שער יפו 1890</a:t>
            </a:r>
          </a:p>
        </p:txBody>
      </p:sp>
    </p:spTree>
    <p:extLst>
      <p:ext uri="{BB962C8B-B14F-4D97-AF65-F5344CB8AC3E}">
        <p14:creationId xmlns:p14="http://schemas.microsoft.com/office/powerpoint/2010/main" val="16893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38" y="1667982"/>
            <a:ext cx="4307681" cy="31432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5386" y="4464149"/>
            <a:ext cx="7617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יפו 1890</a:t>
            </a:r>
          </a:p>
        </p:txBody>
      </p:sp>
    </p:spTree>
    <p:extLst>
      <p:ext uri="{BB962C8B-B14F-4D97-AF65-F5344CB8AC3E}">
        <p14:creationId xmlns:p14="http://schemas.microsoft.com/office/powerpoint/2010/main" val="31501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48" y="1147651"/>
            <a:ext cx="5667375" cy="42100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732535" y="5080703"/>
            <a:ext cx="9733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טבריה 1890</a:t>
            </a:r>
          </a:p>
        </p:txBody>
      </p:sp>
    </p:spTree>
    <p:extLst>
      <p:ext uri="{BB962C8B-B14F-4D97-AF65-F5344CB8AC3E}">
        <p14:creationId xmlns:p14="http://schemas.microsoft.com/office/powerpoint/2010/main" val="294215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138" y="1428695"/>
            <a:ext cx="4307681" cy="31718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03063" y="4323521"/>
            <a:ext cx="936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חברון 1890</a:t>
            </a:r>
          </a:p>
        </p:txBody>
      </p:sp>
    </p:spTree>
    <p:extLst>
      <p:ext uri="{BB962C8B-B14F-4D97-AF65-F5344CB8AC3E}">
        <p14:creationId xmlns:p14="http://schemas.microsoft.com/office/powerpoint/2010/main" val="19978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50" y="1316195"/>
            <a:ext cx="4286251" cy="31718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31785" y="4211021"/>
            <a:ext cx="11192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בית לחם 1890</a:t>
            </a:r>
          </a:p>
        </p:txBody>
      </p:sp>
    </p:spTree>
    <p:extLst>
      <p:ext uri="{BB962C8B-B14F-4D97-AF65-F5344CB8AC3E}">
        <p14:creationId xmlns:p14="http://schemas.microsoft.com/office/powerpoint/2010/main" val="57393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25" y="543627"/>
            <a:ext cx="4876800" cy="48082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35163" y="5074848"/>
            <a:ext cx="9396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נצרת, 1920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643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90626" y="4631885"/>
            <a:ext cx="1486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אנשי בית לחם 1890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85" y="581124"/>
            <a:ext cx="5928438" cy="432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04146" y="5327680"/>
            <a:ext cx="10262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טבריה, 1890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105"/>
            <a:ext cx="7333176" cy="546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70" y="1654133"/>
            <a:ext cx="8737667" cy="28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9" y="1338264"/>
            <a:ext cx="5724525" cy="41814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6792" y="5242740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שכם 1890</a:t>
            </a:r>
          </a:p>
        </p:txBody>
      </p:sp>
    </p:spTree>
    <p:extLst>
      <p:ext uri="{BB962C8B-B14F-4D97-AF65-F5344CB8AC3E}">
        <p14:creationId xmlns:p14="http://schemas.microsoft.com/office/powerpoint/2010/main" val="34133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81251" y="1038266"/>
            <a:ext cx="4572000" cy="35291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רביעי</a:t>
            </a:r>
            <a:endParaRPr lang="en-US" sz="2251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בדלנות והפרדה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100" b="1" dirty="0">
                <a:latin typeface="Alef" panose="00000500000000000000" pitchFamily="2" charset="-79"/>
                <a:ea typeface="Calibri" panose="020F0502020204030204" pitchFamily="34" charset="0"/>
                <a:cs typeface="Alef" panose="00000500000000000000" pitchFamily="2" charset="-79"/>
              </a:rPr>
              <a:t>כרזות לפעילות בקבוצות בנושא קמפיין של התנועה הציונות ל"תוצרת הארץ" (תוצרת עברית). 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100" dirty="0">
                <a:latin typeface="Alef" panose="00000500000000000000" pitchFamily="2" charset="-79"/>
                <a:ea typeface="Calibri" panose="020F0502020204030204" pitchFamily="34" charset="0"/>
                <a:cs typeface="Alef" panose="00000500000000000000" pitchFamily="2" charset="-79"/>
              </a:rPr>
              <a:t>בחוברת ניתן למצוא את התמונות גם כעמוד להדפסה לחלוקה בכיתה.</a:t>
            </a:r>
            <a:endParaRPr lang="en-US" sz="2100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604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3" y="1131602"/>
            <a:ext cx="2868681" cy="4448978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3" y="920476"/>
            <a:ext cx="1764507" cy="2449353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90" y="3456384"/>
            <a:ext cx="2482403" cy="247269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83" y="857250"/>
            <a:ext cx="2799584" cy="281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0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87" y="857253"/>
            <a:ext cx="3276633" cy="4143777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6" y="3456385"/>
            <a:ext cx="2717348" cy="1969646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68"/>
            <a:ext cx="2714222" cy="205066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78" y="3646029"/>
            <a:ext cx="2708823" cy="1683411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78" y="892971"/>
            <a:ext cx="2708823" cy="236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81251" y="1038267"/>
            <a:ext cx="4572000" cy="46335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שביעי</a:t>
            </a:r>
            <a:endParaRPr lang="en-US" sz="2251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טרור יהודי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251" b="1" dirty="0">
              <a:solidFill>
                <a:srgbClr val="0000FF"/>
              </a:solidFill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401956" indent="-385763">
              <a:lnSpc>
                <a:spcPct val="115000"/>
              </a:lnSpc>
              <a:spcAft>
                <a:spcPts val="751"/>
              </a:spcAft>
              <a:buAutoNum type="arabicPeriod"/>
            </a:pPr>
            <a:r>
              <a:rPr lang="he-IL" sz="21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טקסטים לעבודה בקבוצות בנושא בעד ונגד טרור נגדי. </a:t>
            </a:r>
          </a:p>
          <a:p>
            <a:pPr marL="401956" indent="-385763">
              <a:lnSpc>
                <a:spcPct val="115000"/>
              </a:lnSpc>
              <a:spcAft>
                <a:spcPts val="751"/>
              </a:spcAft>
              <a:buAutoNum type="arabicPeriod"/>
            </a:pPr>
            <a:r>
              <a:rPr lang="he-IL" sz="21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רשימה חלקית של פיגועים שיזם אצ"ל במהלך שנות "המרד הערבי"</a:t>
            </a:r>
          </a:p>
          <a:p>
            <a:pPr marL="401956" indent="-385763">
              <a:lnSpc>
                <a:spcPct val="115000"/>
              </a:lnSpc>
              <a:spcAft>
                <a:spcPts val="751"/>
              </a:spcAft>
              <a:buAutoNum type="arabicPeriod"/>
            </a:pPr>
            <a:endParaRPr lang="he-IL" sz="2100" b="1" dirty="0"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251" b="1" dirty="0">
              <a:solidFill>
                <a:srgbClr val="0000FF"/>
              </a:solidFill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158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773490"/>
              </p:ext>
            </p:extLst>
          </p:nvPr>
        </p:nvGraphicFramePr>
        <p:xfrm>
          <a:off x="1304793" y="1311231"/>
          <a:ext cx="4886728" cy="446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6728"/>
              </a:tblGrid>
              <a:tr h="4469130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"יהודים! 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אנחנו הפקר בארץ הזאת! ההנהגה מרמה אתכם, כשהיא אומרת, שסידרה את הגנתכם, אנחנו הפקר במושבות, הפקר בערים, הפקר בתל אביב, אנחנו נשינו, ילדינו, אחינו, אחיותינו הפקר למרצח הערבי, - 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ונהיה הפקר כל זמן שתהיו נכנעים לשיטת הכזב הזאת, שיטת 'ההבלגה הפסיבית'. 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יהודים! 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[...]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ישנה רק דרך אחת להשלטת סדר ובטחון בארץ – והיא העברת המלחמה לשטחי הישוב הערבי והטלת פחד ואימה על המרצחים הערביים!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[...]</a:t>
                      </a:r>
                      <a:b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</a:br>
                      <a:r>
                        <a:rPr lang="he-IL" sz="1500" dirty="0"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תהא סיסמתנו 'כפל דם תחת דם!' – ודרך הגנתנו – הטלת חורבן ואימה על ישוב האויב הערבי וקטיעת יד המרצח הערבי בטרם ירימה לרצחנו!" (כרוז אצ"ל, 3 באוקטובר 1938)</a:t>
                      </a:r>
                      <a:endParaRPr lang="en-US" sz="1500" dirty="0">
                        <a:effectLst/>
                        <a:latin typeface="Alef" panose="00000500000000000000" pitchFamily="2" charset="-79"/>
                        <a:ea typeface="Calibri" panose="020F0502020204030204" pitchFamily="34" charset="0"/>
                        <a:cs typeface="Alef" panose="00000500000000000000" pitchFamily="2" charset="-79"/>
                      </a:endParaRPr>
                    </a:p>
                  </a:txBody>
                  <a:tcPr marL="85725" marR="85725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17088" y="1034232"/>
            <a:ext cx="2578995" cy="5080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351" dirty="0">
                <a:latin typeface="Alef" panose="00000500000000000000" pitchFamily="2" charset="-79"/>
                <a:cs typeface="Alef" panose="00000500000000000000" pitchFamily="2" charset="-79"/>
              </a:rPr>
              <a:t>טקסט ליצירת טיעונים בעד טרור נגדי</a:t>
            </a:r>
          </a:p>
        </p:txBody>
      </p:sp>
    </p:spTree>
    <p:extLst>
      <p:ext uri="{BB962C8B-B14F-4D97-AF65-F5344CB8AC3E}">
        <p14:creationId xmlns:p14="http://schemas.microsoft.com/office/powerpoint/2010/main" val="73440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47838"/>
          <a:stretch/>
        </p:blipFill>
        <p:spPr bwMode="auto">
          <a:xfrm>
            <a:off x="1674797" y="471638"/>
            <a:ext cx="5062888" cy="63863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3715" y="139083"/>
            <a:ext cx="2578995" cy="5080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351" dirty="0">
                <a:latin typeface="Alef" panose="00000500000000000000" pitchFamily="2" charset="-79"/>
                <a:cs typeface="Alef" panose="00000500000000000000" pitchFamily="2" charset="-79"/>
              </a:rPr>
              <a:t>טקסט ליצירת טיעונים נגד טרור נגדי</a:t>
            </a:r>
          </a:p>
        </p:txBody>
      </p:sp>
    </p:spTree>
    <p:extLst>
      <p:ext uri="{BB962C8B-B14F-4D97-AF65-F5344CB8AC3E}">
        <p14:creationId xmlns:p14="http://schemas.microsoft.com/office/powerpoint/2010/main" val="15347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523797"/>
              </p:ext>
            </p:extLst>
          </p:nvPr>
        </p:nvGraphicFramePr>
        <p:xfrm>
          <a:off x="4572002" y="1217894"/>
          <a:ext cx="4572000" cy="478285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81363"/>
                <a:gridCol w="2990637"/>
              </a:tblGrid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תאריך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פיגוע טרור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9663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מרץ 1937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רצח 2 פלסטינים בחוף בת-ים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7887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14.11.37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10 פלסטינים הרוגים בהתקפה על יישובים ערבים בסביבות ירושלים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864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12.4.1938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 פלסטינים ו – 2 שוטרים בריטים הרוגים בעקבות הנחת פצצה ברכבת בחיפה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7887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17.4.1938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הרוג פלסטיני אחד בעקבות הנחת פצצה בבית קפה בחיפה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864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17.5.1938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שוטר פלסטיני הרוג בהתקפה על אוטובוס בכביש ירושלים-חברון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24.5.1938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 פלסטינים הרוגים בפיגוע ירי בחיפה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23.6.1938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 פלסטינים הרוגים ליד תל אביב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26.6.1938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7 פלסטינים נהרגו בפיגוע ירי בחצר בית חולים בחיפה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864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סוף יוני 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מספר רב של הרוגים פלסטינים בעקבות זריקת פצצה לשוק ערבי הומה אדם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7 פלסטינים הרוגים במספר פיגועי ירי בתל אביב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7887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 פלסטינים הרוגים בעקבות הנחת פצצה באוטובוס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9663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פלסטיני הרוג בהתקפה נוספת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7887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6.7.1938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18 פלסטינים ו – 5 יהודים הרוגים בעקבות הנחת שתי פצצות בשוק ערבי בחיפה. יותר מ – 60 פצועים.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8.7.1938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4 פלסטינים הרוגים בעקבות הנחת פצצה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3864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16.7.1938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10 פלסטינים הרוגים בעקבות הנחת פצצה בשוק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  <a:tr h="18977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25.7.1938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43 פלסטינים הרוגים בעקבות הנחת פצצה בשוק בחיפה.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9" marR="50489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338392"/>
              </p:ext>
            </p:extLst>
          </p:nvPr>
        </p:nvGraphicFramePr>
        <p:xfrm>
          <a:off x="2" y="1217892"/>
          <a:ext cx="4572000" cy="478285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81363"/>
                <a:gridCol w="2990637"/>
              </a:tblGrid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תאריך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פיגוע טרור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26.8.1938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24 פלסטינים הרוגים בעקבות הנחת פצצה בשוק ביפו.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76506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27.2.1939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33 פלסטינים הרוגים במספר התקפות, ביניהן 24 פלסטינים הרוגים בעקבות הנחת פצצה בשוק ערבי בחיפה ו – 4 הרוגים בעקבות הנחת פצצה בשוק ירקות ערבי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3863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29.5.1939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 פלסטינים הרוגים בעקבות הנחת מוקש בקולנוע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29.5.1939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 פלסטינים הרוגים בעקבות פשיטה על כפר פלסטיני.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37876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5 פלסטינים הרוגים בעקבות הנחת פצצה בשער יפו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3863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12.6.1939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חבלן בריטי נהרג בניסיון לנטרל פצצה שהונחה בסניף דואר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16.6.1939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6 פלסטינים הרוגים במספר התקפות בירושלים.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3863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19.6.1939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20 פלסטינים הרוגים בעקבות התפוצצות חמור נפץ בשוק ערבי בחיפה.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29.6.1939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13 פלסטינים הרוגים במספר התקפות ירי באזור יפו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30.6.1939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הרוג פלסטיני בשוק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30.6.1939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 פלסטינים נורו ונהרגו בכפר ליפתא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965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3.7.1939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הרוג פלסטיני בעקבות הטמנת פצצה בשוק בחיפה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4.7.1939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 פלסטינים הרוגים בשתי התקפות בירושלים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20.7.1939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הרוג פלסטיני בתחנת רכבת ביפו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20.7.1939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6 פלסטינים הרוגים במספר התקפות בתל אביב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965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20.7.1939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3 פלסטינים נרצחו ברחובות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  <a:tr h="1897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>
                          <a:effectLst/>
                        </a:rPr>
                        <a:t>27.8.1939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800" dirty="0">
                          <a:effectLst/>
                        </a:rPr>
                        <a:t>2 חיילים בריטים נהרגו ממוקש שהונח בירושלים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75" marR="50475" marT="0" marB="0"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49882"/>
              </p:ext>
            </p:extLst>
          </p:nvPr>
        </p:nvGraphicFramePr>
        <p:xfrm>
          <a:off x="986039" y="944185"/>
          <a:ext cx="7886700" cy="262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86700"/>
              </a:tblGrid>
              <a:tr h="2628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500" b="1" dirty="0">
                          <a:solidFill>
                            <a:schemeClr val="tx1"/>
                          </a:solidFill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רשימה חלקית של פיגועים שיזם אצ"ל במהלך שנות "המרד הערבי</a:t>
                      </a:r>
                      <a:r>
                        <a:rPr lang="he-IL" sz="1500" b="1" dirty="0" smtClean="0">
                          <a:solidFill>
                            <a:schemeClr val="tx1"/>
                          </a:solidFill>
                          <a:effectLst/>
                          <a:latin typeface="Alef" panose="00000500000000000000" pitchFamily="2" charset="-79"/>
                          <a:cs typeface="Alef" panose="00000500000000000000" pitchFamily="2" charset="-79"/>
                        </a:rPr>
                        <a:t>"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Alef" panose="00000500000000000000" pitchFamily="2" charset="-79"/>
                        <a:ea typeface="Calibri" panose="020F0502020204030204" pitchFamily="34" charset="0"/>
                        <a:cs typeface="Alef" panose="00000500000000000000" pitchFamily="2" charset="-79"/>
                      </a:endParaRPr>
                    </a:p>
                  </a:txBody>
                  <a:tcPr marL="85725" marR="85725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77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81251" y="1038266"/>
            <a:ext cx="4572000" cy="38405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שמיני</a:t>
            </a:r>
            <a:endParaRPr lang="en-US" sz="2251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השבת השחורה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400" b="1" dirty="0"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4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מהעבר להווה – חדר </a:t>
            </a:r>
            <a:r>
              <a:rPr lang="he-IL" sz="2400" b="1" dirty="0" err="1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עדנאן</a:t>
            </a:r>
            <a:r>
              <a:rPr lang="he-IL" sz="24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 מוסא"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1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טבלאות נתונים על מעצרים מנהליים עד 2015, ארגון "בצלם". </a:t>
            </a:r>
            <a:endParaRPr lang="he-IL" sz="2251" b="1" dirty="0">
              <a:solidFill>
                <a:srgbClr val="0000FF"/>
              </a:solidFill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0447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696" y="1109714"/>
            <a:ext cx="3667259" cy="2114031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95" y="1109714"/>
            <a:ext cx="3725127" cy="2114031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696" y="3709184"/>
            <a:ext cx="3667259" cy="2093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99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479" y="1695087"/>
            <a:ext cx="4572000" cy="1993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עשירי</a:t>
            </a:r>
            <a:endParaRPr lang="en-US" sz="2251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תכנית החלוקה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400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מפות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12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999" y="857252"/>
            <a:ext cx="3068392" cy="4690928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70" y="857252"/>
            <a:ext cx="2881648" cy="4607417"/>
          </a:xfrm>
          <a:prstGeom prst="rect">
            <a:avLst/>
          </a:prstGeom>
        </p:spPr>
      </p:pic>
      <p:sp>
        <p:nvSpPr>
          <p:cNvPr id="4" name="Text Box 5"/>
          <p:cNvSpPr txBox="1"/>
          <p:nvPr/>
        </p:nvSpPr>
        <p:spPr>
          <a:xfrm>
            <a:off x="6087804" y="5602151"/>
            <a:ext cx="2034064" cy="264319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751"/>
              </a:spcAft>
            </a:pPr>
            <a:r>
              <a:rPr lang="he-IL" sz="1200" b="1" i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מפת בעלות יהודית על הקרקע, הסוכנות היהודית, דצמבר 1944</a:t>
            </a:r>
            <a:endParaRPr lang="en-US" sz="1200" b="1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6098" y="5606179"/>
            <a:ext cx="2509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751"/>
              </a:spcAft>
            </a:pPr>
            <a:r>
              <a:rPr lang="he-IL" sz="1200" b="1" i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מפת בעלות על הקרקע, האו"ם 1945</a:t>
            </a:r>
            <a:endParaRPr lang="en-US" sz="1200" b="1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87" y="857252"/>
            <a:ext cx="3089433" cy="4407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8654" y="5377506"/>
            <a:ext cx="42307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he-IL" sz="1200" b="1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השוואה בין תכנית החלוקה של האו"ם 1947 (מפה משמאל) לגבולות מדינת ישראל לפי הסכמי שביתת הנשק 1949 (מימין)</a:t>
            </a:r>
          </a:p>
        </p:txBody>
      </p:sp>
    </p:spTree>
    <p:extLst>
      <p:ext uri="{BB962C8B-B14F-4D97-AF65-F5344CB8AC3E}">
        <p14:creationId xmlns:p14="http://schemas.microsoft.com/office/powerpoint/2010/main" val="72241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479" y="1695090"/>
            <a:ext cx="4572000" cy="14657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אחת-עשרה</a:t>
            </a:r>
            <a:endParaRPr lang="en-US" sz="2251" b="1" dirty="0"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מלחמת 1948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724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54" y="-154004"/>
            <a:ext cx="543228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21869.</a:t>
            </a:r>
            <a:endParaRPr lang="he-IL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0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37" y="560832"/>
            <a:ext cx="6150864" cy="5370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9933" y="5553777"/>
            <a:ext cx="21849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מסמך ארכיון, מתוך</a:t>
            </a:r>
            <a:r>
              <a:rPr lang="he-IL" sz="1200" b="1" dirty="0">
                <a:solidFill>
                  <a:srgbClr val="0000FF"/>
                </a:solidFill>
              </a:rPr>
              <a:t>: ארכיון תולדות ההגנה, תיק 100/37</a:t>
            </a:r>
          </a:p>
        </p:txBody>
      </p:sp>
    </p:spTree>
    <p:extLst>
      <p:ext uri="{BB962C8B-B14F-4D97-AF65-F5344CB8AC3E}">
        <p14:creationId xmlns:p14="http://schemas.microsoft.com/office/powerpoint/2010/main" val="409606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00825" cy="6610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169.</a:t>
            </a:r>
            <a:endParaRPr lang="he-IL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19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58" y="793357"/>
            <a:ext cx="6470917" cy="4636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79933" y="5553777"/>
            <a:ext cx="21849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</a:rPr>
              <a:t>הגירוש מרמלה (1948). </a:t>
            </a:r>
            <a:endParaRPr lang="he-IL" sz="1200" b="1" dirty="0" smtClean="0">
              <a:solidFill>
                <a:srgbClr val="0000FF"/>
              </a:solidFill>
            </a:endParaRPr>
          </a:p>
          <a:p>
            <a:r>
              <a:rPr lang="he-IL" sz="1200" b="1" dirty="0" smtClean="0">
                <a:solidFill>
                  <a:srgbClr val="0000FF"/>
                </a:solidFill>
              </a:rPr>
              <a:t>צילום</a:t>
            </a:r>
            <a:r>
              <a:rPr lang="he-IL" sz="1200" b="1" dirty="0">
                <a:solidFill>
                  <a:srgbClr val="0000FF"/>
                </a:solidFill>
              </a:rPr>
              <a:t>: הצלב האדום</a:t>
            </a:r>
          </a:p>
        </p:txBody>
      </p:sp>
    </p:spTree>
    <p:extLst>
      <p:ext uri="{BB962C8B-B14F-4D97-AF65-F5344CB8AC3E}">
        <p14:creationId xmlns:p14="http://schemas.microsoft.com/office/powerpoint/2010/main" val="29019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2" y="0"/>
            <a:ext cx="47876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131.</a:t>
            </a:r>
            <a:endParaRPr lang="he-IL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591"/>
            <a:ext cx="6997566" cy="5814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7685" y="5303520"/>
            <a:ext cx="21849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>
                <a:solidFill>
                  <a:srgbClr val="0000FF"/>
                </a:solidFill>
              </a:rPr>
              <a:t>יאפא, 1948. ארכיון </a:t>
            </a:r>
            <a:r>
              <a:rPr lang="he-IL" sz="1200" b="1" dirty="0" err="1">
                <a:solidFill>
                  <a:srgbClr val="0000FF"/>
                </a:solidFill>
              </a:rPr>
              <a:t>אונר"א</a:t>
            </a:r>
            <a:r>
              <a:rPr lang="he-IL" sz="1200" b="1" dirty="0">
                <a:solidFill>
                  <a:srgbClr val="0000FF"/>
                </a:solidFill>
              </a:rPr>
              <a:t>.  </a:t>
            </a:r>
            <a:r>
              <a:rPr lang="en-US" sz="1200" b="1" dirty="0">
                <a:solidFill>
                  <a:srgbClr val="0000FF"/>
                </a:solidFill>
              </a:rPr>
              <a:t>RG/Beach/10 </a:t>
            </a:r>
          </a:p>
        </p:txBody>
      </p:sp>
    </p:spTree>
    <p:extLst>
      <p:ext uri="{BB962C8B-B14F-4D97-AF65-F5344CB8AC3E}">
        <p14:creationId xmlns:p14="http://schemas.microsoft.com/office/powerpoint/2010/main" val="10736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6" y="0"/>
            <a:ext cx="600841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35.</a:t>
            </a:r>
            <a:endParaRPr lang="he-IL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479" y="1695088"/>
            <a:ext cx="4572000" cy="9915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13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הכנסת האורחים של מדינות ערב</a:t>
            </a: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844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691" y="0"/>
            <a:ext cx="4052235" cy="6179419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Text Box 28"/>
          <p:cNvSpPr txBox="1"/>
          <p:nvPr/>
        </p:nvSpPr>
        <p:spPr>
          <a:xfrm>
            <a:off x="2620766" y="6264900"/>
            <a:ext cx="3931276" cy="369332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1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751"/>
              </a:spcAft>
            </a:pPr>
            <a:r>
              <a:rPr lang="he-IL" sz="12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עקירת הפלסטינים ב 1948, מתוך: </a:t>
            </a:r>
            <a:r>
              <a:rPr lang="he-IL" sz="1200" b="1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קימרלינג</a:t>
            </a:r>
            <a:r>
              <a:rPr lang="he-IL" sz="12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lef" panose="00000500000000000000" pitchFamily="2" charset="-79"/>
              </a:rPr>
              <a:t> ומגדל, "פלסטינים עם בהיווצרותו", 1999, עמ' 135.</a:t>
            </a:r>
            <a:endParaRPr lang="en-US" sz="1200" b="1" i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21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94" y="0"/>
            <a:ext cx="8430089" cy="6000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5844" y="6083167"/>
            <a:ext cx="465862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מפת תפוצת הפליטים הפלסטינים בעולם, 2008, הוצאת בדיל.</a:t>
            </a:r>
            <a:endParaRPr lang="he-IL" sz="1200" b="1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705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68" y="0"/>
            <a:ext cx="429106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29902" y="3628572"/>
            <a:ext cx="215155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351" dirty="0">
                <a:ea typeface="Times New Roman" panose="02020603050405020304" pitchFamily="18" charset="0"/>
              </a:rPr>
              <a:t>מפת מחנות פליטים – </a:t>
            </a:r>
            <a:r>
              <a:rPr lang="he-IL" sz="1351" dirty="0" err="1">
                <a:ea typeface="Times New Roman" panose="02020603050405020304" pitchFamily="18" charset="0"/>
              </a:rPr>
              <a:t>אונר"א</a:t>
            </a:r>
            <a:r>
              <a:rPr lang="he-IL" sz="1351" dirty="0">
                <a:ea typeface="Times New Roman" panose="02020603050405020304" pitchFamily="18" charset="0"/>
              </a:rPr>
              <a:t> </a:t>
            </a:r>
            <a:endParaRPr lang="he-IL" sz="1351" dirty="0"/>
          </a:p>
        </p:txBody>
      </p:sp>
      <p:sp>
        <p:nvSpPr>
          <p:cNvPr id="4" name="TextBox 3"/>
          <p:cNvSpPr txBox="1"/>
          <p:nvPr/>
        </p:nvSpPr>
        <p:spPr>
          <a:xfrm>
            <a:off x="7463321" y="6025414"/>
            <a:ext cx="152079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מפת מחנות הפליטים של </a:t>
            </a:r>
            <a:r>
              <a:rPr lang="he-IL" sz="1200" b="1" dirty="0" err="1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אונר"א</a:t>
            </a:r>
            <a:r>
              <a:rPr lang="he-IL" sz="1200" b="1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, אתר </a:t>
            </a:r>
            <a:r>
              <a:rPr lang="he-IL" sz="1200" b="1" dirty="0" err="1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אונר"א</a:t>
            </a:r>
            <a:endParaRPr lang="he-IL" sz="1200" b="1" dirty="0" smtClean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6408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50403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746281" y="5580212"/>
            <a:ext cx="3272590" cy="109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0" tIns="180000" rIns="180000" bIns="540000" anchor="b">
            <a:spAutoFit/>
          </a:bodyPr>
          <a:lstStyle>
            <a:lvl1pPr eaLnBrk="0" hangingPunct="0"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5E0C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100000"/>
              </a:spcAft>
            </a:pPr>
            <a:r>
              <a:rPr lang="he-IL" altLang="he-IL" sz="1200" dirty="0" err="1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קימרלינג</a:t>
            </a:r>
            <a:r>
              <a:rPr lang="he-IL" altLang="he-IL" sz="1200" dirty="0" smtClean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r>
              <a:rPr lang="he-IL" altLang="he-IL" sz="1200" dirty="0">
                <a:solidFill>
                  <a:srgbClr val="0000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ומגדל, פלסטינים עם בהיווצרותו, 1999</a:t>
            </a:r>
            <a:endParaRPr lang="en-US" altLang="he-IL" sz="1200" dirty="0">
              <a:solidFill>
                <a:srgbClr val="0000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15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479" y="1695088"/>
            <a:ext cx="4572000" cy="19933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14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זכות השיבה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endParaRPr lang="he-IL" sz="2251" b="1" i="1" dirty="0">
              <a:solidFill>
                <a:srgbClr val="0000FF"/>
              </a:solidFill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מכתב ממושב העובדים שומרה</a:t>
            </a:r>
          </a:p>
        </p:txBody>
      </p:sp>
    </p:spTree>
    <p:extLst>
      <p:ext uri="{BB962C8B-B14F-4D97-AF65-F5344CB8AC3E}">
        <p14:creationId xmlns:p14="http://schemas.microsoft.com/office/powerpoint/2010/main" val="11664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588" y="857252"/>
            <a:ext cx="394093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479" y="1695089"/>
            <a:ext cx="4572000" cy="9915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i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סדק 15</a:t>
            </a:r>
          </a:p>
          <a:p>
            <a:pPr marL="16193">
              <a:lnSpc>
                <a:spcPct val="115000"/>
              </a:lnSpc>
              <a:spcAft>
                <a:spcPts val="751"/>
              </a:spcAft>
            </a:pPr>
            <a:r>
              <a:rPr lang="he-IL" sz="2251" b="1" dirty="0">
                <a:solidFill>
                  <a:srgbClr val="0000FF"/>
                </a:solidFill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נכבה מתמשכת</a:t>
            </a:r>
            <a:endParaRPr lang="he-IL" sz="2100" b="1" dirty="0">
              <a:solidFill>
                <a:srgbClr val="0000FF"/>
              </a:solidFill>
              <a:latin typeface="Alef" panose="00000500000000000000" pitchFamily="2" charset="-79"/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9429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209.</a:t>
            </a:r>
            <a:endParaRPr lang="he-IL" sz="1200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5" y="0"/>
            <a:ext cx="6265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8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79933" y="5553777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213.</a:t>
            </a:r>
            <a:endParaRPr lang="he-IL" sz="1200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" y="36513"/>
            <a:ext cx="5585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4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1" y="0"/>
            <a:ext cx="65987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5811" y="6131292"/>
            <a:ext cx="21849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rgbClr val="0000FF"/>
                </a:solidFill>
              </a:rPr>
              <a:t>אריאלה אזולאי, אלימות מכוננת 1947-1950, רסלינג, 2009, </a:t>
            </a:r>
          </a:p>
          <a:p>
            <a:r>
              <a:rPr lang="he-IL" sz="1200" b="1" dirty="0" smtClean="0">
                <a:solidFill>
                  <a:srgbClr val="0000FF"/>
                </a:solidFill>
              </a:rPr>
              <a:t>עמ' 219.</a:t>
            </a:r>
            <a:endParaRPr lang="he-IL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</TotalTime>
  <Words>825</Words>
  <Application>Microsoft Office PowerPoint</Application>
  <PresentationFormat>On-screen Show (4:3)</PresentationFormat>
  <Paragraphs>156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Alef</vt:lpstr>
      <vt:lpstr>Arial</vt:lpstr>
      <vt:lpstr>Calibri</vt:lpstr>
      <vt:lpstr>Calibri Light</vt:lpstr>
      <vt:lpstr>Times New Roman</vt:lpstr>
      <vt:lpstr>Office Theme</vt:lpstr>
      <vt:lpstr>שורוך – סדקים בהיסטוריה השלמות לתכנית הלימודים בהיסטוריה לכיתות י"א: "בונים מדינה"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שורוך – סדקים בהיסטוריה השלמות לתכנית הלימודים בהיסטוריה לכיתות י"א: "בונים מדינה"</dc:title>
  <dc:creator>User</dc:creator>
  <cp:lastModifiedBy>User</cp:lastModifiedBy>
  <cp:revision>45</cp:revision>
  <dcterms:created xsi:type="dcterms:W3CDTF">2016-01-31T12:29:26Z</dcterms:created>
  <dcterms:modified xsi:type="dcterms:W3CDTF">2016-02-16T09:37:48Z</dcterms:modified>
</cp:coreProperties>
</file>