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59"/>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80" r:id="rId23"/>
    <p:sldId id="314" r:id="rId24"/>
    <p:sldId id="317" r:id="rId25"/>
    <p:sldId id="313" r:id="rId26"/>
    <p:sldId id="279" r:id="rId27"/>
    <p:sldId id="278" r:id="rId28"/>
    <p:sldId id="281" r:id="rId29"/>
    <p:sldId id="283" r:id="rId30"/>
    <p:sldId id="284" r:id="rId31"/>
    <p:sldId id="285" r:id="rId32"/>
    <p:sldId id="286" r:id="rId33"/>
    <p:sldId id="287" r:id="rId34"/>
    <p:sldId id="288" r:id="rId35"/>
    <p:sldId id="309" r:id="rId36"/>
    <p:sldId id="310" r:id="rId37"/>
    <p:sldId id="311" r:id="rId38"/>
    <p:sldId id="312" r:id="rId39"/>
    <p:sldId id="304" r:id="rId40"/>
    <p:sldId id="305" r:id="rId41"/>
    <p:sldId id="303" r:id="rId42"/>
    <p:sldId id="306" r:id="rId43"/>
    <p:sldId id="302" r:id="rId44"/>
    <p:sldId id="289" r:id="rId45"/>
    <p:sldId id="308" r:id="rId46"/>
    <p:sldId id="290" r:id="rId47"/>
    <p:sldId id="291" r:id="rId48"/>
    <p:sldId id="296" r:id="rId49"/>
    <p:sldId id="297" r:id="rId50"/>
    <p:sldId id="298" r:id="rId51"/>
    <p:sldId id="316" r:id="rId52"/>
    <p:sldId id="292" r:id="rId53"/>
    <p:sldId id="293" r:id="rId54"/>
    <p:sldId id="294" r:id="rId55"/>
    <p:sldId id="299" r:id="rId56"/>
    <p:sldId id="300" r:id="rId57"/>
    <p:sldId id="301" r:id="rId58"/>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84" autoAdjust="0"/>
    <p:restoredTop sz="94660"/>
  </p:normalViewPr>
  <p:slideViewPr>
    <p:cSldViewPr snapToGrid="0">
      <p:cViewPr varScale="1">
        <p:scale>
          <a:sx n="112" d="100"/>
          <a:sy n="112" d="100"/>
        </p:scale>
        <p:origin x="1254" y="96"/>
      </p:cViewPr>
      <p:guideLst>
        <p:guide orient="horz" pos="2183"/>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80B83A6-33DE-4D8D-8F0E-1075293CEEC5}" type="datetimeFigureOut">
              <a:rPr lang="he-IL" smtClean="0"/>
              <a:t>ה'/שבט/תש"פ</a:t>
            </a:fld>
            <a:endParaRPr lang="he-IL"/>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0364874-5C68-4B24-BACC-1E5F9CB171BF}" type="slidenum">
              <a:rPr lang="he-IL" smtClean="0"/>
              <a:t>‹#›</a:t>
            </a:fld>
            <a:endParaRPr lang="he-IL"/>
          </a:p>
        </p:txBody>
      </p:sp>
    </p:spTree>
    <p:extLst>
      <p:ext uri="{BB962C8B-B14F-4D97-AF65-F5344CB8AC3E}">
        <p14:creationId xmlns:p14="http://schemas.microsoft.com/office/powerpoint/2010/main" val="216323424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751FD627-31A6-4B29-B177-61CA16A94E52}" type="slidenum">
              <a:rPr lang="he-IL" altLang="he-IL"/>
              <a:pPr algn="l">
                <a:spcBef>
                  <a:spcPct val="0"/>
                </a:spcBef>
              </a:pPr>
              <a:t>35</a:t>
            </a:fld>
            <a:endParaRPr lang="en-US" altLang="he-IL"/>
          </a:p>
        </p:txBody>
      </p:sp>
      <p:sp>
        <p:nvSpPr>
          <p:cNvPr id="41987" name="Rectangle 2"/>
          <p:cNvSpPr>
            <a:spLocks noGrp="1" noRot="1" noChangeAspect="1" noChangeArrowheads="1" noTextEdit="1"/>
          </p:cNvSpPr>
          <p:nvPr>
            <p:ph type="sldImg"/>
          </p:nvPr>
        </p:nvSpPr>
        <p:spPr>
          <a:xfrm>
            <a:off x="992188" y="731838"/>
            <a:ext cx="4873625" cy="3656012"/>
          </a:xfrm>
          <a:ln/>
        </p:spPr>
      </p:sp>
      <p:sp>
        <p:nvSpPr>
          <p:cNvPr id="41988" name="Rectangle 3"/>
          <p:cNvSpPr>
            <a:spLocks noGrp="1" noChangeArrowheads="1"/>
          </p:cNvSpPr>
          <p:nvPr>
            <p:ph type="body" idx="1"/>
          </p:nvPr>
        </p:nvSpPr>
        <p:spPr>
          <a:noFill/>
        </p:spPr>
        <p:txBody>
          <a:bodyPr/>
          <a:lstStyle/>
          <a:p>
            <a:pPr eaLnBrk="1" hangingPunct="1"/>
            <a:endParaRPr lang="en-US" altLang="he-IL" smtClean="0"/>
          </a:p>
        </p:txBody>
      </p:sp>
    </p:spTree>
    <p:extLst>
      <p:ext uri="{BB962C8B-B14F-4D97-AF65-F5344CB8AC3E}">
        <p14:creationId xmlns:p14="http://schemas.microsoft.com/office/powerpoint/2010/main" val="2122133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D25836D1-7801-495F-A417-50C2D6868456}" type="slidenum">
              <a:rPr lang="he-IL" altLang="he-IL"/>
              <a:pPr algn="l">
                <a:spcBef>
                  <a:spcPct val="0"/>
                </a:spcBef>
              </a:pPr>
              <a:t>36</a:t>
            </a:fld>
            <a:endParaRPr lang="en-US" altLang="he-IL"/>
          </a:p>
        </p:txBody>
      </p:sp>
      <p:sp>
        <p:nvSpPr>
          <p:cNvPr id="44035" name="Rectangle 2"/>
          <p:cNvSpPr>
            <a:spLocks noGrp="1" noRot="1" noChangeAspect="1" noChangeArrowheads="1" noTextEdit="1"/>
          </p:cNvSpPr>
          <p:nvPr>
            <p:ph type="sldImg"/>
          </p:nvPr>
        </p:nvSpPr>
        <p:spPr>
          <a:xfrm>
            <a:off x="992188" y="731838"/>
            <a:ext cx="4873625" cy="3656012"/>
          </a:xfrm>
          <a:ln/>
        </p:spPr>
      </p:sp>
      <p:sp>
        <p:nvSpPr>
          <p:cNvPr id="44036" name="Rectangle 3"/>
          <p:cNvSpPr>
            <a:spLocks noGrp="1" noChangeArrowheads="1"/>
          </p:cNvSpPr>
          <p:nvPr>
            <p:ph type="body" idx="1"/>
          </p:nvPr>
        </p:nvSpPr>
        <p:spPr>
          <a:noFill/>
        </p:spPr>
        <p:txBody>
          <a:bodyPr/>
          <a:lstStyle/>
          <a:p>
            <a:pPr eaLnBrk="1" hangingPunct="1"/>
            <a:endParaRPr lang="en-US" altLang="he-IL" smtClean="0"/>
          </a:p>
        </p:txBody>
      </p:sp>
    </p:spTree>
    <p:extLst>
      <p:ext uri="{BB962C8B-B14F-4D97-AF65-F5344CB8AC3E}">
        <p14:creationId xmlns:p14="http://schemas.microsoft.com/office/powerpoint/2010/main" val="2481905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D25836D1-7801-495F-A417-50C2D6868456}" type="slidenum">
              <a:rPr lang="he-IL" altLang="he-IL"/>
              <a:pPr algn="l">
                <a:spcBef>
                  <a:spcPct val="0"/>
                </a:spcBef>
              </a:pPr>
              <a:t>37</a:t>
            </a:fld>
            <a:endParaRPr lang="en-US" altLang="he-IL"/>
          </a:p>
        </p:txBody>
      </p:sp>
      <p:sp>
        <p:nvSpPr>
          <p:cNvPr id="44035" name="Rectangle 2"/>
          <p:cNvSpPr>
            <a:spLocks noGrp="1" noRot="1" noChangeAspect="1" noChangeArrowheads="1" noTextEdit="1"/>
          </p:cNvSpPr>
          <p:nvPr>
            <p:ph type="sldImg"/>
          </p:nvPr>
        </p:nvSpPr>
        <p:spPr>
          <a:xfrm>
            <a:off x="992188" y="731838"/>
            <a:ext cx="4873625" cy="3656012"/>
          </a:xfrm>
          <a:ln/>
        </p:spPr>
      </p:sp>
      <p:sp>
        <p:nvSpPr>
          <p:cNvPr id="44036" name="Rectangle 3"/>
          <p:cNvSpPr>
            <a:spLocks noGrp="1" noChangeArrowheads="1"/>
          </p:cNvSpPr>
          <p:nvPr>
            <p:ph type="body" idx="1"/>
          </p:nvPr>
        </p:nvSpPr>
        <p:spPr>
          <a:noFill/>
        </p:spPr>
        <p:txBody>
          <a:bodyPr/>
          <a:lstStyle/>
          <a:p>
            <a:pPr eaLnBrk="1" hangingPunct="1"/>
            <a:endParaRPr lang="en-US" altLang="he-IL" smtClean="0"/>
          </a:p>
        </p:txBody>
      </p:sp>
    </p:spTree>
    <p:extLst>
      <p:ext uri="{BB962C8B-B14F-4D97-AF65-F5344CB8AC3E}">
        <p14:creationId xmlns:p14="http://schemas.microsoft.com/office/powerpoint/2010/main" val="4038863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D25836D1-7801-495F-A417-50C2D6868456}" type="slidenum">
              <a:rPr lang="he-IL" altLang="he-IL"/>
              <a:pPr algn="l">
                <a:spcBef>
                  <a:spcPct val="0"/>
                </a:spcBef>
              </a:pPr>
              <a:t>38</a:t>
            </a:fld>
            <a:endParaRPr lang="en-US" altLang="he-IL"/>
          </a:p>
        </p:txBody>
      </p:sp>
      <p:sp>
        <p:nvSpPr>
          <p:cNvPr id="44035" name="Rectangle 2"/>
          <p:cNvSpPr>
            <a:spLocks noGrp="1" noRot="1" noChangeAspect="1" noChangeArrowheads="1" noTextEdit="1"/>
          </p:cNvSpPr>
          <p:nvPr>
            <p:ph type="sldImg"/>
          </p:nvPr>
        </p:nvSpPr>
        <p:spPr>
          <a:xfrm>
            <a:off x="992188" y="731838"/>
            <a:ext cx="4873625" cy="3656012"/>
          </a:xfrm>
          <a:ln/>
        </p:spPr>
      </p:sp>
      <p:sp>
        <p:nvSpPr>
          <p:cNvPr id="44036" name="Rectangle 3"/>
          <p:cNvSpPr>
            <a:spLocks noGrp="1" noChangeArrowheads="1"/>
          </p:cNvSpPr>
          <p:nvPr>
            <p:ph type="body" idx="1"/>
          </p:nvPr>
        </p:nvSpPr>
        <p:spPr>
          <a:noFill/>
        </p:spPr>
        <p:txBody>
          <a:bodyPr/>
          <a:lstStyle/>
          <a:p>
            <a:pPr eaLnBrk="1" hangingPunct="1"/>
            <a:endParaRPr lang="en-US" altLang="he-IL" smtClean="0"/>
          </a:p>
        </p:txBody>
      </p:sp>
    </p:spTree>
    <p:extLst>
      <p:ext uri="{BB962C8B-B14F-4D97-AF65-F5344CB8AC3E}">
        <p14:creationId xmlns:p14="http://schemas.microsoft.com/office/powerpoint/2010/main" val="2253930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5DD4292-EDF9-4AE5-97F8-AB84761E2444}" type="datetimeFigureOut">
              <a:rPr lang="he-IL" smtClean="0"/>
              <a:t>ה'/שבט/תש"פ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49EC772-3123-4331-8E31-3F863C31B6CF}" type="slidenum">
              <a:rPr lang="he-IL" smtClean="0"/>
              <a:t>‹#›</a:t>
            </a:fld>
            <a:endParaRPr lang="he-IL"/>
          </a:p>
        </p:txBody>
      </p:sp>
    </p:spTree>
    <p:extLst>
      <p:ext uri="{BB962C8B-B14F-4D97-AF65-F5344CB8AC3E}">
        <p14:creationId xmlns:p14="http://schemas.microsoft.com/office/powerpoint/2010/main" val="4021514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D4292-EDF9-4AE5-97F8-AB84761E2444}" type="datetimeFigureOut">
              <a:rPr lang="he-IL" smtClean="0"/>
              <a:t>ה'/שבט/תש"פ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49EC772-3123-4331-8E31-3F863C31B6CF}" type="slidenum">
              <a:rPr lang="he-IL" smtClean="0"/>
              <a:t>‹#›</a:t>
            </a:fld>
            <a:endParaRPr lang="he-IL"/>
          </a:p>
        </p:txBody>
      </p:sp>
    </p:spTree>
    <p:extLst>
      <p:ext uri="{BB962C8B-B14F-4D97-AF65-F5344CB8AC3E}">
        <p14:creationId xmlns:p14="http://schemas.microsoft.com/office/powerpoint/2010/main" val="1636134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DD4292-EDF9-4AE5-97F8-AB84761E2444}" type="datetimeFigureOut">
              <a:rPr lang="he-IL" smtClean="0"/>
              <a:t>ה'/שבט/תש"פ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49EC772-3123-4331-8E31-3F863C31B6CF}" type="slidenum">
              <a:rPr lang="he-IL" smtClean="0"/>
              <a:t>‹#›</a:t>
            </a:fld>
            <a:endParaRPr lang="he-IL"/>
          </a:p>
        </p:txBody>
      </p:sp>
    </p:spTree>
    <p:extLst>
      <p:ext uri="{BB962C8B-B14F-4D97-AF65-F5344CB8AC3E}">
        <p14:creationId xmlns:p14="http://schemas.microsoft.com/office/powerpoint/2010/main" val="2346357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5DD4292-EDF9-4AE5-97F8-AB84761E2444}" type="datetimeFigureOut">
              <a:rPr lang="he-IL" smtClean="0"/>
              <a:t>ה'/שבט/תש"פ</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C49EC772-3123-4331-8E31-3F863C31B6CF}" type="slidenum">
              <a:rPr lang="he-IL" smtClean="0"/>
              <a:t>‹#›</a:t>
            </a:fld>
            <a:endParaRPr lang="he-IL"/>
          </a:p>
        </p:txBody>
      </p:sp>
    </p:spTree>
    <p:extLst>
      <p:ext uri="{BB962C8B-B14F-4D97-AF65-F5344CB8AC3E}">
        <p14:creationId xmlns:p14="http://schemas.microsoft.com/office/powerpoint/2010/main" val="2204400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DD4292-EDF9-4AE5-97F8-AB84761E2444}" type="datetimeFigureOut">
              <a:rPr lang="he-IL" smtClean="0"/>
              <a:t>ה'/שבט/תש"פ</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C49EC772-3123-4331-8E31-3F863C31B6CF}" type="slidenum">
              <a:rPr lang="he-IL" smtClean="0"/>
              <a:t>‹#›</a:t>
            </a:fld>
            <a:endParaRPr lang="he-IL"/>
          </a:p>
        </p:txBody>
      </p:sp>
    </p:spTree>
    <p:extLst>
      <p:ext uri="{BB962C8B-B14F-4D97-AF65-F5344CB8AC3E}">
        <p14:creationId xmlns:p14="http://schemas.microsoft.com/office/powerpoint/2010/main" val="825397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5DD4292-EDF9-4AE5-97F8-AB84761E2444}" type="datetimeFigureOut">
              <a:rPr lang="he-IL" smtClean="0"/>
              <a:t>ה'/שבט/תש"פ</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C49EC772-3123-4331-8E31-3F863C31B6CF}" type="slidenum">
              <a:rPr lang="he-IL" smtClean="0"/>
              <a:t>‹#›</a:t>
            </a:fld>
            <a:endParaRPr lang="he-IL"/>
          </a:p>
        </p:txBody>
      </p:sp>
    </p:spTree>
    <p:extLst>
      <p:ext uri="{BB962C8B-B14F-4D97-AF65-F5344CB8AC3E}">
        <p14:creationId xmlns:p14="http://schemas.microsoft.com/office/powerpoint/2010/main" val="3890359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DD4292-EDF9-4AE5-97F8-AB84761E2444}" type="datetimeFigureOut">
              <a:rPr lang="he-IL" smtClean="0"/>
              <a:t>ה'/שבט/תש"פ</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C49EC772-3123-4331-8E31-3F863C31B6CF}" type="slidenum">
              <a:rPr lang="he-IL" smtClean="0"/>
              <a:t>‹#›</a:t>
            </a:fld>
            <a:endParaRPr lang="he-IL"/>
          </a:p>
        </p:txBody>
      </p:sp>
    </p:spTree>
    <p:extLst>
      <p:ext uri="{BB962C8B-B14F-4D97-AF65-F5344CB8AC3E}">
        <p14:creationId xmlns:p14="http://schemas.microsoft.com/office/powerpoint/2010/main" val="1552735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DD4292-EDF9-4AE5-97F8-AB84761E2444}" type="datetimeFigureOut">
              <a:rPr lang="he-IL" smtClean="0"/>
              <a:t>ה'/שבט/תש"פ</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C49EC772-3123-4331-8E31-3F863C31B6CF}" type="slidenum">
              <a:rPr lang="he-IL" smtClean="0"/>
              <a:t>‹#›</a:t>
            </a:fld>
            <a:endParaRPr lang="he-IL"/>
          </a:p>
        </p:txBody>
      </p:sp>
    </p:spTree>
    <p:extLst>
      <p:ext uri="{BB962C8B-B14F-4D97-AF65-F5344CB8AC3E}">
        <p14:creationId xmlns:p14="http://schemas.microsoft.com/office/powerpoint/2010/main" val="234786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DD4292-EDF9-4AE5-97F8-AB84761E2444}" type="datetimeFigureOut">
              <a:rPr lang="he-IL" smtClean="0"/>
              <a:t>ה'/שבט/תש"פ</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C49EC772-3123-4331-8E31-3F863C31B6CF}" type="slidenum">
              <a:rPr lang="he-IL" smtClean="0"/>
              <a:t>‹#›</a:t>
            </a:fld>
            <a:endParaRPr lang="he-IL"/>
          </a:p>
        </p:txBody>
      </p:sp>
    </p:spTree>
    <p:extLst>
      <p:ext uri="{BB962C8B-B14F-4D97-AF65-F5344CB8AC3E}">
        <p14:creationId xmlns:p14="http://schemas.microsoft.com/office/powerpoint/2010/main" val="1753008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D4292-EDF9-4AE5-97F8-AB84761E2444}" type="datetimeFigureOut">
              <a:rPr lang="he-IL" smtClean="0"/>
              <a:t>ה'/שבט/תש"פ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49EC772-3123-4331-8E31-3F863C31B6CF}" type="slidenum">
              <a:rPr lang="he-IL" smtClean="0"/>
              <a:t>‹#›</a:t>
            </a:fld>
            <a:endParaRPr lang="he-IL"/>
          </a:p>
        </p:txBody>
      </p:sp>
    </p:spTree>
    <p:extLst>
      <p:ext uri="{BB962C8B-B14F-4D97-AF65-F5344CB8AC3E}">
        <p14:creationId xmlns:p14="http://schemas.microsoft.com/office/powerpoint/2010/main" val="1989375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D4292-EDF9-4AE5-97F8-AB84761E2444}" type="datetimeFigureOut">
              <a:rPr lang="he-IL" smtClean="0"/>
              <a:t>ה'/שבט/תש"פ</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49EC772-3123-4331-8E31-3F863C31B6CF}" type="slidenum">
              <a:rPr lang="he-IL" smtClean="0"/>
              <a:t>‹#›</a:t>
            </a:fld>
            <a:endParaRPr lang="he-IL"/>
          </a:p>
        </p:txBody>
      </p:sp>
    </p:spTree>
    <p:extLst>
      <p:ext uri="{BB962C8B-B14F-4D97-AF65-F5344CB8AC3E}">
        <p14:creationId xmlns:p14="http://schemas.microsoft.com/office/powerpoint/2010/main" val="1069140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DD4292-EDF9-4AE5-97F8-AB84761E2444}" type="datetimeFigureOut">
              <a:rPr lang="he-IL" smtClean="0"/>
              <a:t>ה'/שבט/תש"פ</a:t>
            </a:fld>
            <a:endParaRPr lang="he-I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9EC772-3123-4331-8E31-3F863C31B6CF}" type="slidenum">
              <a:rPr lang="he-IL" smtClean="0"/>
              <a:t>‹#›</a:t>
            </a:fld>
            <a:endParaRPr lang="he-IL"/>
          </a:p>
        </p:txBody>
      </p:sp>
    </p:spTree>
    <p:extLst>
      <p:ext uri="{BB962C8B-B14F-4D97-AF65-F5344CB8AC3E}">
        <p14:creationId xmlns:p14="http://schemas.microsoft.com/office/powerpoint/2010/main" val="25582104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g"/></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g"/><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2" y="1131097"/>
            <a:ext cx="7886700" cy="2155031"/>
          </a:xfrm>
        </p:spPr>
        <p:txBody>
          <a:bodyPr>
            <a:normAutofit/>
          </a:bodyPr>
          <a:lstStyle/>
          <a:p>
            <a:pPr algn="ctr">
              <a:lnSpc>
                <a:spcPct val="115000"/>
              </a:lnSpc>
              <a:spcAft>
                <a:spcPts val="751"/>
              </a:spcAft>
            </a:pPr>
            <a:r>
              <a:rPr lang="he-IL" b="1" dirty="0" err="1">
                <a:solidFill>
                  <a:srgbClr val="0000FF"/>
                </a:solidFill>
                <a:latin typeface="Calibri" panose="020F0502020204030204" pitchFamily="34" charset="0"/>
                <a:ea typeface="Calibri" panose="020F0502020204030204" pitchFamily="34" charset="0"/>
                <a:cs typeface="Alef" panose="00000500000000000000" pitchFamily="2" charset="-79"/>
              </a:rPr>
              <a:t>שורוך</a:t>
            </a:r>
            <a:r>
              <a:rPr lang="he-IL" b="1" dirty="0">
                <a:solidFill>
                  <a:srgbClr val="0000FF"/>
                </a:solidFill>
                <a:latin typeface="Calibri" panose="020F0502020204030204" pitchFamily="34" charset="0"/>
                <a:ea typeface="Calibri" panose="020F0502020204030204" pitchFamily="34" charset="0"/>
                <a:cs typeface="Alef" panose="00000500000000000000" pitchFamily="2" charset="-79"/>
              </a:rPr>
              <a:t> – סדקים בהיסטוריה</a:t>
            </a:r>
            <a:r>
              <a:rPr lang="en-US" sz="1351" dirty="0">
                <a:latin typeface="Calibri" panose="020F0502020204030204" pitchFamily="34" charset="0"/>
                <a:ea typeface="Calibri" panose="020F0502020204030204" pitchFamily="34" charset="0"/>
                <a:cs typeface="Arial" panose="020B0604020202020204" pitchFamily="34" charset="0"/>
              </a:rPr>
              <a:t/>
            </a:r>
            <a:br>
              <a:rPr lang="en-US" sz="1351" dirty="0">
                <a:latin typeface="Calibri" panose="020F0502020204030204" pitchFamily="34" charset="0"/>
                <a:ea typeface="Calibri" panose="020F0502020204030204" pitchFamily="34" charset="0"/>
                <a:cs typeface="Arial" panose="020B0604020202020204" pitchFamily="34" charset="0"/>
              </a:rPr>
            </a:br>
            <a:r>
              <a:rPr lang="he-IL" sz="3600" b="1" dirty="0" smtClean="0">
                <a:solidFill>
                  <a:srgbClr val="0000FF"/>
                </a:solidFill>
                <a:effectLst/>
                <a:latin typeface="Calibri" panose="020F0502020204030204" pitchFamily="34" charset="0"/>
                <a:ea typeface="Calibri" panose="020F0502020204030204" pitchFamily="34" charset="0"/>
                <a:cs typeface="Alef" panose="00000500000000000000" pitchFamily="2" charset="-79"/>
              </a:rPr>
              <a:t>השלמות לתכנית הלימודים בהיסטוריה לכיתות י"א: "בונים מדינה"</a:t>
            </a:r>
            <a:endParaRPr lang="he-IL" sz="3600" dirty="0"/>
          </a:p>
        </p:txBody>
      </p:sp>
      <p:sp>
        <p:nvSpPr>
          <p:cNvPr id="4" name="TextBox 3"/>
          <p:cNvSpPr txBox="1"/>
          <p:nvPr/>
        </p:nvSpPr>
        <p:spPr>
          <a:xfrm>
            <a:off x="1128714" y="4029379"/>
            <a:ext cx="6886575" cy="1200329"/>
          </a:xfrm>
          <a:prstGeom prst="rect">
            <a:avLst/>
          </a:prstGeom>
          <a:noFill/>
        </p:spPr>
        <p:txBody>
          <a:bodyPr wrap="square" rtlCol="1">
            <a:spAutoFit/>
          </a:bodyPr>
          <a:lstStyle/>
          <a:p>
            <a:pPr algn="ctr"/>
            <a:r>
              <a:rPr lang="he-IL" sz="2400" b="1" dirty="0">
                <a:latin typeface="Alef" panose="00000500000000000000" pitchFamily="2" charset="-79"/>
                <a:cs typeface="Alef" panose="00000500000000000000" pitchFamily="2" charset="-79"/>
              </a:rPr>
              <a:t>תמונות שונות </a:t>
            </a:r>
            <a:r>
              <a:rPr lang="he-IL" sz="2400" b="1" dirty="0" smtClean="0">
                <a:latin typeface="Alef" panose="00000500000000000000" pitchFamily="2" charset="-79"/>
                <a:cs typeface="Alef" panose="00000500000000000000" pitchFamily="2" charset="-79"/>
              </a:rPr>
              <a:t>וחומרים ארכיוניים למהלך השיעורים בחוברת</a:t>
            </a:r>
            <a:r>
              <a:rPr lang="he-IL" sz="2400" b="1" dirty="0">
                <a:latin typeface="Alef" panose="00000500000000000000" pitchFamily="2" charset="-79"/>
                <a:cs typeface="Alef" panose="00000500000000000000" pitchFamily="2" charset="-79"/>
              </a:rPr>
              <a:t>. </a:t>
            </a:r>
          </a:p>
          <a:p>
            <a:pPr algn="ctr"/>
            <a:r>
              <a:rPr lang="he-IL" sz="2400" b="1" dirty="0">
                <a:latin typeface="Alef" panose="00000500000000000000" pitchFamily="2" charset="-79"/>
                <a:cs typeface="Alef" panose="00000500000000000000" pitchFamily="2" charset="-79"/>
              </a:rPr>
              <a:t>התמונות מסודרות לפי סדר פרקי הסדקים.</a:t>
            </a:r>
          </a:p>
        </p:txBody>
      </p:sp>
    </p:spTree>
    <p:extLst>
      <p:ext uri="{BB962C8B-B14F-4D97-AF65-F5344CB8AC3E}">
        <p14:creationId xmlns:p14="http://schemas.microsoft.com/office/powerpoint/2010/main" val="27274602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81251" y="1038266"/>
            <a:ext cx="4572000" cy="5146281"/>
          </a:xfrm>
          <a:prstGeom prst="rect">
            <a:avLst/>
          </a:prstGeom>
        </p:spPr>
        <p:txBody>
          <a:bodyPr>
            <a:spAutoFit/>
          </a:bodyPr>
          <a:lstStyle/>
          <a:p>
            <a:pPr marL="16193">
              <a:lnSpc>
                <a:spcPct val="115000"/>
              </a:lnSpc>
              <a:spcAft>
                <a:spcPts val="751"/>
              </a:spcAft>
            </a:pPr>
            <a:r>
              <a:rPr lang="he-IL" sz="2200" b="1" dirty="0">
                <a:solidFill>
                  <a:srgbClr val="0000FF"/>
                </a:solidFill>
                <a:latin typeface="Alef" panose="00000500000000000000" pitchFamily="2" charset="-79"/>
                <a:ea typeface="Times New Roman" panose="02020603050405020304" pitchFamily="18" charset="0"/>
                <a:cs typeface="Alef" panose="00000500000000000000" pitchFamily="2" charset="-79"/>
              </a:rPr>
              <a:t>סדק </a:t>
            </a:r>
            <a:r>
              <a:rPr lang="he-IL" sz="2200" b="1" dirty="0" smtClean="0">
                <a:solidFill>
                  <a:srgbClr val="0000FF"/>
                </a:solidFill>
                <a:latin typeface="Alef" panose="00000500000000000000" pitchFamily="2" charset="-79"/>
                <a:ea typeface="Times New Roman" panose="02020603050405020304" pitchFamily="18" charset="0"/>
                <a:cs typeface="Alef" panose="00000500000000000000" pitchFamily="2" charset="-79"/>
              </a:rPr>
              <a:t>שני</a:t>
            </a:r>
            <a:endParaRPr lang="en-US" sz="2200" b="1" dirty="0">
              <a:latin typeface="Alef" panose="00000500000000000000" pitchFamily="2" charset="-79"/>
              <a:ea typeface="Calibri" panose="020F0502020204030204" pitchFamily="34" charset="0"/>
              <a:cs typeface="Alef" panose="00000500000000000000" pitchFamily="2" charset="-79"/>
            </a:endParaRPr>
          </a:p>
          <a:p>
            <a:pPr marL="16193">
              <a:lnSpc>
                <a:spcPct val="115000"/>
              </a:lnSpc>
              <a:spcAft>
                <a:spcPts val="751"/>
              </a:spcAft>
            </a:pPr>
            <a:r>
              <a:rPr lang="he-IL" sz="2200" b="1" dirty="0" smtClean="0">
                <a:solidFill>
                  <a:srgbClr val="0000FF"/>
                </a:solidFill>
                <a:latin typeface="Alef" panose="00000500000000000000" pitchFamily="2" charset="-79"/>
                <a:ea typeface="Times New Roman" panose="02020603050405020304" pitchFamily="18" charset="0"/>
                <a:cs typeface="Alef" panose="00000500000000000000" pitchFamily="2" charset="-79"/>
              </a:rPr>
              <a:t>שממה או לא שממה?</a:t>
            </a:r>
            <a:endParaRPr lang="he-IL" sz="2200" b="1" dirty="0">
              <a:solidFill>
                <a:srgbClr val="0000FF"/>
              </a:solidFill>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endParaRPr lang="he-IL" sz="2200" b="1" dirty="0">
              <a:solidFill>
                <a:srgbClr val="0000FF"/>
              </a:solidFill>
              <a:latin typeface="Alef" panose="00000500000000000000" pitchFamily="2" charset="-79"/>
              <a:ea typeface="Calibri" panose="020F0502020204030204" pitchFamily="34" charset="0"/>
              <a:cs typeface="Alef" panose="00000500000000000000" pitchFamily="2" charset="-79"/>
            </a:endParaRPr>
          </a:p>
          <a:p>
            <a:pPr marL="16193">
              <a:lnSpc>
                <a:spcPct val="115000"/>
              </a:lnSpc>
              <a:spcAft>
                <a:spcPts val="751"/>
              </a:spcAft>
            </a:pPr>
            <a:r>
              <a:rPr lang="he-IL" sz="2200" b="1" dirty="0">
                <a:latin typeface="Alef" panose="00000500000000000000" pitchFamily="2" charset="-79"/>
                <a:ea typeface="Calibri" panose="020F0502020204030204" pitchFamily="34" charset="0"/>
                <a:cs typeface="Alef" panose="00000500000000000000" pitchFamily="2" charset="-79"/>
              </a:rPr>
              <a:t>תמונות המציגות את החיים הפלסטינים בסוף המאה ה 19 ומציעות התמודדות עם מיתוס "הפרחת השממה</a:t>
            </a:r>
            <a:r>
              <a:rPr lang="he-IL" sz="2200" b="1" dirty="0" smtClean="0">
                <a:latin typeface="Alef" panose="00000500000000000000" pitchFamily="2" charset="-79"/>
                <a:ea typeface="Calibri" panose="020F0502020204030204" pitchFamily="34" charset="0"/>
                <a:cs typeface="Alef" panose="00000500000000000000" pitchFamily="2" charset="-79"/>
              </a:rPr>
              <a:t>" ו"ארץ ריקה".</a:t>
            </a:r>
          </a:p>
          <a:p>
            <a:pPr marL="16193">
              <a:lnSpc>
                <a:spcPct val="115000"/>
              </a:lnSpc>
              <a:spcAft>
                <a:spcPts val="751"/>
              </a:spcAft>
            </a:pPr>
            <a:endParaRPr lang="he-IL" sz="2100" b="1" dirty="0">
              <a:latin typeface="Alef" panose="00000500000000000000" pitchFamily="2" charset="-79"/>
              <a:ea typeface="Calibri" panose="020F0502020204030204" pitchFamily="34" charset="0"/>
              <a:cs typeface="Alef" panose="00000500000000000000" pitchFamily="2" charset="-79"/>
            </a:endParaRPr>
          </a:p>
          <a:p>
            <a:pPr marL="16193">
              <a:lnSpc>
                <a:spcPct val="115000"/>
              </a:lnSpc>
              <a:spcAft>
                <a:spcPts val="751"/>
              </a:spcAft>
            </a:pPr>
            <a:r>
              <a:rPr lang="he-IL" sz="1400" b="1" dirty="0" smtClean="0">
                <a:latin typeface="Alef" panose="00000500000000000000" pitchFamily="2" charset="-79"/>
                <a:ea typeface="Calibri" panose="020F0502020204030204" pitchFamily="34" charset="0"/>
                <a:cs typeface="Alef" panose="00000500000000000000" pitchFamily="2" charset="-79"/>
              </a:rPr>
              <a:t>מקור עיקרי: </a:t>
            </a:r>
            <a:endParaRPr lang="en-US" sz="1400" b="1" dirty="0" smtClean="0">
              <a:latin typeface="Alef" panose="00000500000000000000" pitchFamily="2" charset="-79"/>
              <a:ea typeface="Calibri" panose="020F0502020204030204" pitchFamily="34" charset="0"/>
              <a:cs typeface="Alef" panose="00000500000000000000" pitchFamily="2" charset="-79"/>
            </a:endParaRPr>
          </a:p>
          <a:p>
            <a:pPr marL="16193" algn="l" rtl="0">
              <a:lnSpc>
                <a:spcPct val="115000"/>
              </a:lnSpc>
              <a:spcAft>
                <a:spcPts val="751"/>
              </a:spcAft>
            </a:pPr>
            <a:r>
              <a:rPr lang="en-US" altLang="he-IL" sz="1400" dirty="0" err="1" smtClean="0">
                <a:latin typeface="Alef" panose="00000500000000000000" pitchFamily="2" charset="-79"/>
                <a:cs typeface="Alef" panose="00000500000000000000" pitchFamily="2" charset="-79"/>
              </a:rPr>
              <a:t>Sanbar</a:t>
            </a:r>
            <a:r>
              <a:rPr lang="en-US" altLang="he-IL" sz="1400" dirty="0">
                <a:latin typeface="Alef" panose="00000500000000000000" pitchFamily="2" charset="-79"/>
                <a:cs typeface="Alef" panose="00000500000000000000" pitchFamily="2" charset="-79"/>
              </a:rPr>
              <a:t>, Elias. (2004). </a:t>
            </a:r>
            <a:r>
              <a:rPr lang="en-US" altLang="he-IL" sz="1400" dirty="0" smtClean="0">
                <a:latin typeface="Alef" panose="00000500000000000000" pitchFamily="2" charset="-79"/>
                <a:cs typeface="Alef" panose="00000500000000000000" pitchFamily="2" charset="-79"/>
              </a:rPr>
              <a:t>Les </a:t>
            </a:r>
            <a:r>
              <a:rPr lang="en-US" altLang="he-IL" sz="1400" dirty="0" err="1">
                <a:latin typeface="Alef" panose="00000500000000000000" pitchFamily="2" charset="-79"/>
                <a:cs typeface="Alef" panose="00000500000000000000" pitchFamily="2" charset="-79"/>
              </a:rPr>
              <a:t>Palestiniens</a:t>
            </a:r>
            <a:r>
              <a:rPr lang="en-US" altLang="he-IL" sz="1400" dirty="0">
                <a:latin typeface="Alef" panose="00000500000000000000" pitchFamily="2" charset="-79"/>
                <a:cs typeface="Alef" panose="00000500000000000000" pitchFamily="2" charset="-79"/>
              </a:rPr>
              <a:t>: La </a:t>
            </a:r>
            <a:r>
              <a:rPr lang="en-US" altLang="he-IL" sz="1400" dirty="0" err="1">
                <a:latin typeface="Alef" panose="00000500000000000000" pitchFamily="2" charset="-79"/>
                <a:cs typeface="Alef" panose="00000500000000000000" pitchFamily="2" charset="-79"/>
              </a:rPr>
              <a:t>photographie</a:t>
            </a:r>
            <a:r>
              <a:rPr lang="en-US" altLang="he-IL" sz="1400" dirty="0">
                <a:latin typeface="Alef" panose="00000500000000000000" pitchFamily="2" charset="-79"/>
                <a:cs typeface="Alef" panose="00000500000000000000" pitchFamily="2" charset="-79"/>
              </a:rPr>
              <a:t> </a:t>
            </a:r>
            <a:r>
              <a:rPr lang="en-US" altLang="he-IL" sz="1400" dirty="0" err="1">
                <a:latin typeface="Alef" panose="00000500000000000000" pitchFamily="2" charset="-79"/>
                <a:cs typeface="Alef" panose="00000500000000000000" pitchFamily="2" charset="-79"/>
              </a:rPr>
              <a:t>d'une</a:t>
            </a:r>
            <a:r>
              <a:rPr lang="en-US" altLang="he-IL" sz="1400" dirty="0">
                <a:latin typeface="Alef" panose="00000500000000000000" pitchFamily="2" charset="-79"/>
                <a:cs typeface="Alef" panose="00000500000000000000" pitchFamily="2" charset="-79"/>
              </a:rPr>
              <a:t> </a:t>
            </a:r>
            <a:r>
              <a:rPr lang="en-US" altLang="he-IL" sz="1400" dirty="0" err="1">
                <a:latin typeface="Alef" panose="00000500000000000000" pitchFamily="2" charset="-79"/>
                <a:cs typeface="Alef" panose="00000500000000000000" pitchFamily="2" charset="-79"/>
              </a:rPr>
              <a:t>terre</a:t>
            </a:r>
            <a:r>
              <a:rPr lang="en-US" altLang="he-IL" sz="1400" dirty="0">
                <a:latin typeface="Alef" panose="00000500000000000000" pitchFamily="2" charset="-79"/>
                <a:cs typeface="Alef" panose="00000500000000000000" pitchFamily="2" charset="-79"/>
              </a:rPr>
              <a:t> et de son people de 1839 a </a:t>
            </a:r>
            <a:r>
              <a:rPr lang="en-US" altLang="he-IL" sz="1400" dirty="0" err="1">
                <a:latin typeface="Alef" panose="00000500000000000000" pitchFamily="2" charset="-79"/>
                <a:cs typeface="Alef" panose="00000500000000000000" pitchFamily="2" charset="-79"/>
              </a:rPr>
              <a:t>nos</a:t>
            </a:r>
            <a:r>
              <a:rPr lang="en-US" altLang="he-IL" sz="1400" dirty="0">
                <a:latin typeface="Alef" panose="00000500000000000000" pitchFamily="2" charset="-79"/>
                <a:cs typeface="Alef" panose="00000500000000000000" pitchFamily="2" charset="-79"/>
              </a:rPr>
              <a:t> </a:t>
            </a:r>
            <a:r>
              <a:rPr lang="en-US" altLang="he-IL" sz="1400" dirty="0" err="1">
                <a:latin typeface="Alef" panose="00000500000000000000" pitchFamily="2" charset="-79"/>
                <a:cs typeface="Alef" panose="00000500000000000000" pitchFamily="2" charset="-79"/>
              </a:rPr>
              <a:t>jours</a:t>
            </a:r>
            <a:r>
              <a:rPr lang="en-US" altLang="he-IL" sz="1400" dirty="0">
                <a:latin typeface="Alef" panose="00000500000000000000" pitchFamily="2" charset="-79"/>
                <a:cs typeface="Alef" panose="00000500000000000000" pitchFamily="2" charset="-79"/>
              </a:rPr>
              <a:t>. </a:t>
            </a:r>
            <a:r>
              <a:rPr lang="en-US" altLang="he-IL" sz="1400" dirty="0" err="1">
                <a:latin typeface="Alef" panose="00000500000000000000" pitchFamily="2" charset="-79"/>
                <a:cs typeface="Alef" panose="00000500000000000000" pitchFamily="2" charset="-79"/>
              </a:rPr>
              <a:t>Lucon</a:t>
            </a:r>
            <a:r>
              <a:rPr lang="en-US" altLang="he-IL" sz="1400" dirty="0">
                <a:latin typeface="Alef" panose="00000500000000000000" pitchFamily="2" charset="-79"/>
                <a:cs typeface="Alef" panose="00000500000000000000" pitchFamily="2" charset="-79"/>
              </a:rPr>
              <a:t>: </a:t>
            </a:r>
            <a:r>
              <a:rPr lang="en-US" altLang="he-IL" sz="1400" dirty="0" err="1">
                <a:latin typeface="Alef" panose="00000500000000000000" pitchFamily="2" charset="-79"/>
                <a:cs typeface="Alef" panose="00000500000000000000" pitchFamily="2" charset="-79"/>
              </a:rPr>
              <a:t>Hazan</a:t>
            </a:r>
            <a:r>
              <a:rPr lang="en-US" altLang="he-IL" sz="1400" dirty="0" smtClean="0">
                <a:latin typeface="Alef" panose="00000500000000000000" pitchFamily="2" charset="-79"/>
                <a:cs typeface="Alef" panose="00000500000000000000" pitchFamily="2" charset="-79"/>
              </a:rPr>
              <a:t>.</a:t>
            </a:r>
          </a:p>
          <a:p>
            <a:pPr marL="16193" algn="r">
              <a:lnSpc>
                <a:spcPct val="115000"/>
              </a:lnSpc>
              <a:spcAft>
                <a:spcPts val="751"/>
              </a:spcAft>
            </a:pPr>
            <a:r>
              <a:rPr lang="he-IL" altLang="he-IL" sz="1400" dirty="0" smtClean="0">
                <a:latin typeface="Alef" panose="00000500000000000000" pitchFamily="2" charset="-79"/>
                <a:cs typeface="Alef" panose="00000500000000000000" pitchFamily="2" charset="-79"/>
              </a:rPr>
              <a:t>בנוסף, בחיפוש אינטרנטי ניתן למצוא תמונות רבות נוספות.</a:t>
            </a:r>
            <a:endParaRPr lang="en-US" altLang="he-IL" sz="1400" dirty="0">
              <a:latin typeface="Alef" panose="00000500000000000000" pitchFamily="2" charset="-79"/>
              <a:cs typeface="Alef" panose="00000500000000000000" pitchFamily="2" charset="-79"/>
            </a:endParaRPr>
          </a:p>
        </p:txBody>
      </p:sp>
    </p:spTree>
    <p:extLst>
      <p:ext uri="{BB962C8B-B14F-4D97-AF65-F5344CB8AC3E}">
        <p14:creationId xmlns:p14="http://schemas.microsoft.com/office/powerpoint/2010/main" val="28769995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0679" y="417513"/>
            <a:ext cx="4524375" cy="6096000"/>
          </a:xfrm>
          <a:prstGeom prst="rect">
            <a:avLst/>
          </a:prstGeom>
        </p:spPr>
      </p:pic>
      <p:sp>
        <p:nvSpPr>
          <p:cNvPr id="4" name="Rectangle 3"/>
          <p:cNvSpPr/>
          <p:nvPr/>
        </p:nvSpPr>
        <p:spPr>
          <a:xfrm>
            <a:off x="6671790" y="6236514"/>
            <a:ext cx="1943161" cy="276999"/>
          </a:xfrm>
          <a:prstGeom prst="rect">
            <a:avLst/>
          </a:prstGeom>
        </p:spPr>
        <p:txBody>
          <a:bodyPr wrap="none">
            <a:spAutoFit/>
          </a:bodyPr>
          <a:lstStyle/>
          <a:p>
            <a:r>
              <a:rPr lang="he-IL" sz="1200" b="1" dirty="0" smtClean="0">
                <a:solidFill>
                  <a:srgbClr val="0000FF"/>
                </a:solidFill>
                <a:latin typeface="Alef" panose="00000500000000000000" pitchFamily="2" charset="-79"/>
                <a:cs typeface="Alef" panose="00000500000000000000" pitchFamily="2" charset="-79"/>
              </a:rPr>
              <a:t>הכנת שמן זית, 1900-1920</a:t>
            </a:r>
            <a:endParaRPr lang="he-IL" sz="1200" b="1" dirty="0">
              <a:solidFill>
                <a:srgbClr val="0000FF"/>
              </a:solidFill>
              <a:latin typeface="Alef" panose="00000500000000000000" pitchFamily="2" charset="-79"/>
              <a:cs typeface="Alef" panose="00000500000000000000" pitchFamily="2" charset="-79"/>
            </a:endParaRPr>
          </a:p>
        </p:txBody>
      </p:sp>
    </p:spTree>
    <p:extLst>
      <p:ext uri="{BB962C8B-B14F-4D97-AF65-F5344CB8AC3E}">
        <p14:creationId xmlns:p14="http://schemas.microsoft.com/office/powerpoint/2010/main" val="17396699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271317" y="5458154"/>
            <a:ext cx="1348446" cy="276999"/>
          </a:xfrm>
          <a:prstGeom prst="rect">
            <a:avLst/>
          </a:prstGeom>
        </p:spPr>
        <p:txBody>
          <a:bodyPr wrap="none">
            <a:spAutoFit/>
          </a:bodyPr>
          <a:lstStyle/>
          <a:p>
            <a:r>
              <a:rPr lang="he-IL" sz="1200" b="1" dirty="0" smtClean="0">
                <a:solidFill>
                  <a:srgbClr val="0000FF"/>
                </a:solidFill>
                <a:latin typeface="Alef" panose="00000500000000000000" pitchFamily="2" charset="-79"/>
                <a:cs typeface="Alef" panose="00000500000000000000" pitchFamily="2" charset="-79"/>
              </a:rPr>
              <a:t>עובד אדמה, 1890</a:t>
            </a:r>
            <a:endParaRPr lang="he-IL" sz="1200" b="1" dirty="0">
              <a:solidFill>
                <a:srgbClr val="0000FF"/>
              </a:solidFill>
              <a:latin typeface="Alef" panose="00000500000000000000" pitchFamily="2" charset="-79"/>
              <a:cs typeface="Alef" panose="00000500000000000000" pitchFamily="2" charset="-79"/>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268" y="1334603"/>
            <a:ext cx="6067425" cy="4400550"/>
          </a:xfrm>
          <a:prstGeom prst="rect">
            <a:avLst/>
          </a:prstGeom>
        </p:spPr>
      </p:pic>
    </p:spTree>
    <p:extLst>
      <p:ext uri="{BB962C8B-B14F-4D97-AF65-F5344CB8AC3E}">
        <p14:creationId xmlns:p14="http://schemas.microsoft.com/office/powerpoint/2010/main" val="19707742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955506" y="5178955"/>
            <a:ext cx="1489511" cy="276999"/>
          </a:xfrm>
          <a:prstGeom prst="rect">
            <a:avLst/>
          </a:prstGeom>
        </p:spPr>
        <p:txBody>
          <a:bodyPr wrap="none">
            <a:spAutoFit/>
          </a:bodyPr>
          <a:lstStyle/>
          <a:p>
            <a:r>
              <a:rPr lang="he-IL" sz="1200" b="1" dirty="0">
                <a:solidFill>
                  <a:srgbClr val="0000FF"/>
                </a:solidFill>
                <a:latin typeface="Alef" panose="00000500000000000000" pitchFamily="2" charset="-79"/>
                <a:cs typeface="Alef" panose="00000500000000000000" pitchFamily="2" charset="-79"/>
              </a:rPr>
              <a:t>נשות בית לחם 1890</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7358" y="974021"/>
            <a:ext cx="6136105" cy="4481933"/>
          </a:xfrm>
          <a:prstGeom prst="rect">
            <a:avLst/>
          </a:prstGeom>
        </p:spPr>
      </p:pic>
    </p:spTree>
    <p:extLst>
      <p:ext uri="{BB962C8B-B14F-4D97-AF65-F5344CB8AC3E}">
        <p14:creationId xmlns:p14="http://schemas.microsoft.com/office/powerpoint/2010/main" val="12047835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825" y="857251"/>
            <a:ext cx="5985195" cy="4535656"/>
          </a:xfrm>
          <a:prstGeom prst="rect">
            <a:avLst/>
          </a:prstGeom>
        </p:spPr>
      </p:pic>
      <p:sp>
        <p:nvSpPr>
          <p:cNvPr id="6" name="Rectangle 5"/>
          <p:cNvSpPr/>
          <p:nvPr/>
        </p:nvSpPr>
        <p:spPr>
          <a:xfrm>
            <a:off x="7744235" y="4886500"/>
            <a:ext cx="898003" cy="276999"/>
          </a:xfrm>
          <a:prstGeom prst="rect">
            <a:avLst/>
          </a:prstGeom>
        </p:spPr>
        <p:txBody>
          <a:bodyPr wrap="none">
            <a:spAutoFit/>
          </a:bodyPr>
          <a:lstStyle/>
          <a:p>
            <a:r>
              <a:rPr lang="he-IL" sz="1200" b="1" dirty="0">
                <a:solidFill>
                  <a:srgbClr val="0000FF"/>
                </a:solidFill>
                <a:latin typeface="Alef" panose="00000500000000000000" pitchFamily="2" charset="-79"/>
                <a:cs typeface="Alef" panose="00000500000000000000" pitchFamily="2" charset="-79"/>
              </a:rPr>
              <a:t>נצרת 1890</a:t>
            </a:r>
          </a:p>
        </p:txBody>
      </p:sp>
    </p:spTree>
    <p:extLst>
      <p:ext uri="{BB962C8B-B14F-4D97-AF65-F5344CB8AC3E}">
        <p14:creationId xmlns:p14="http://schemas.microsoft.com/office/powerpoint/2010/main" val="5173255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337" y="1141413"/>
            <a:ext cx="6096000" cy="4648200"/>
          </a:xfrm>
          <a:prstGeom prst="rect">
            <a:avLst/>
          </a:prstGeom>
        </p:spPr>
      </p:pic>
      <p:sp>
        <p:nvSpPr>
          <p:cNvPr id="5" name="Rectangle 4"/>
          <p:cNvSpPr/>
          <p:nvPr/>
        </p:nvSpPr>
        <p:spPr>
          <a:xfrm>
            <a:off x="7033856" y="5512614"/>
            <a:ext cx="1749197" cy="276999"/>
          </a:xfrm>
          <a:prstGeom prst="rect">
            <a:avLst/>
          </a:prstGeom>
        </p:spPr>
        <p:txBody>
          <a:bodyPr wrap="none">
            <a:spAutoFit/>
          </a:bodyPr>
          <a:lstStyle/>
          <a:p>
            <a:r>
              <a:rPr lang="he-IL" sz="1200" b="1" dirty="0">
                <a:solidFill>
                  <a:srgbClr val="0000FF"/>
                </a:solidFill>
                <a:latin typeface="Alef" panose="00000500000000000000" pitchFamily="2" charset="-79"/>
                <a:cs typeface="Alef" panose="00000500000000000000" pitchFamily="2" charset="-79"/>
              </a:rPr>
              <a:t>משפחת </a:t>
            </a:r>
            <a:r>
              <a:rPr lang="he-IL" sz="1200" b="1" dirty="0" smtClean="0">
                <a:solidFill>
                  <a:srgbClr val="0000FF"/>
                </a:solidFill>
                <a:latin typeface="Alef" panose="00000500000000000000" pitchFamily="2" charset="-79"/>
                <a:cs typeface="Alef" panose="00000500000000000000" pitchFamily="2" charset="-79"/>
              </a:rPr>
              <a:t>ברמאללה, 1850</a:t>
            </a:r>
            <a:endParaRPr lang="he-IL" sz="1200" b="1" dirty="0">
              <a:solidFill>
                <a:srgbClr val="0000FF"/>
              </a:solidFill>
              <a:latin typeface="Alef" panose="00000500000000000000" pitchFamily="2" charset="-79"/>
              <a:cs typeface="Alef" panose="00000500000000000000" pitchFamily="2" charset="-79"/>
            </a:endParaRPr>
          </a:p>
        </p:txBody>
      </p:sp>
    </p:spTree>
    <p:extLst>
      <p:ext uri="{BB962C8B-B14F-4D97-AF65-F5344CB8AC3E}">
        <p14:creationId xmlns:p14="http://schemas.microsoft.com/office/powerpoint/2010/main" val="20024286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8430" y="901222"/>
            <a:ext cx="3815367" cy="5055559"/>
          </a:xfrm>
          <a:prstGeom prst="rect">
            <a:avLst/>
          </a:prstGeom>
        </p:spPr>
      </p:pic>
      <p:sp>
        <p:nvSpPr>
          <p:cNvPr id="5" name="Rectangle 4"/>
          <p:cNvSpPr/>
          <p:nvPr/>
        </p:nvSpPr>
        <p:spPr>
          <a:xfrm>
            <a:off x="7086886" y="5679782"/>
            <a:ext cx="1337226" cy="276999"/>
          </a:xfrm>
          <a:prstGeom prst="rect">
            <a:avLst/>
          </a:prstGeom>
        </p:spPr>
        <p:txBody>
          <a:bodyPr wrap="none">
            <a:spAutoFit/>
          </a:bodyPr>
          <a:lstStyle/>
          <a:p>
            <a:r>
              <a:rPr lang="he-IL" sz="1200" b="1" dirty="0">
                <a:solidFill>
                  <a:srgbClr val="0000FF"/>
                </a:solidFill>
                <a:latin typeface="Alef" panose="00000500000000000000" pitchFamily="2" charset="-79"/>
                <a:cs typeface="Alef" panose="00000500000000000000" pitchFamily="2" charset="-79"/>
              </a:rPr>
              <a:t>מוכרות חלב 1890</a:t>
            </a:r>
          </a:p>
        </p:txBody>
      </p:sp>
    </p:spTree>
    <p:extLst>
      <p:ext uri="{BB962C8B-B14F-4D97-AF65-F5344CB8AC3E}">
        <p14:creationId xmlns:p14="http://schemas.microsoft.com/office/powerpoint/2010/main" val="28403656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9475" y="1637607"/>
            <a:ext cx="4572000" cy="3429000"/>
          </a:xfrm>
          <a:prstGeom prst="rect">
            <a:avLst/>
          </a:prstGeom>
        </p:spPr>
      </p:pic>
      <p:sp>
        <p:nvSpPr>
          <p:cNvPr id="5" name="Rectangle 4"/>
          <p:cNvSpPr/>
          <p:nvPr/>
        </p:nvSpPr>
        <p:spPr>
          <a:xfrm>
            <a:off x="7336603" y="4634401"/>
            <a:ext cx="1656224" cy="276999"/>
          </a:xfrm>
          <a:prstGeom prst="rect">
            <a:avLst/>
          </a:prstGeom>
        </p:spPr>
        <p:txBody>
          <a:bodyPr wrap="none">
            <a:spAutoFit/>
          </a:bodyPr>
          <a:lstStyle/>
          <a:p>
            <a:r>
              <a:rPr lang="he-IL" sz="1200" b="1" dirty="0">
                <a:solidFill>
                  <a:srgbClr val="0000FF"/>
                </a:solidFill>
                <a:latin typeface="Alef" panose="00000500000000000000" pitchFamily="2" charset="-79"/>
                <a:cs typeface="Alef" panose="00000500000000000000" pitchFamily="2" charset="-79"/>
              </a:rPr>
              <a:t>ירושלים שער יפו 1890</a:t>
            </a:r>
          </a:p>
        </p:txBody>
      </p:sp>
    </p:spTree>
    <p:extLst>
      <p:ext uri="{BB962C8B-B14F-4D97-AF65-F5344CB8AC3E}">
        <p14:creationId xmlns:p14="http://schemas.microsoft.com/office/powerpoint/2010/main" val="16893905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9138" y="1667982"/>
            <a:ext cx="4307681" cy="3143251"/>
          </a:xfrm>
          <a:prstGeom prst="rect">
            <a:avLst/>
          </a:prstGeom>
        </p:spPr>
      </p:pic>
      <p:sp>
        <p:nvSpPr>
          <p:cNvPr id="5" name="Rectangle 4"/>
          <p:cNvSpPr/>
          <p:nvPr/>
        </p:nvSpPr>
        <p:spPr>
          <a:xfrm>
            <a:off x="7385386" y="4464149"/>
            <a:ext cx="761748" cy="276999"/>
          </a:xfrm>
          <a:prstGeom prst="rect">
            <a:avLst/>
          </a:prstGeom>
        </p:spPr>
        <p:txBody>
          <a:bodyPr wrap="none">
            <a:spAutoFit/>
          </a:bodyPr>
          <a:lstStyle/>
          <a:p>
            <a:r>
              <a:rPr lang="he-IL" sz="1200" b="1" dirty="0">
                <a:solidFill>
                  <a:srgbClr val="0000FF"/>
                </a:solidFill>
                <a:latin typeface="Alef" panose="00000500000000000000" pitchFamily="2" charset="-79"/>
                <a:cs typeface="Alef" panose="00000500000000000000" pitchFamily="2" charset="-79"/>
              </a:rPr>
              <a:t>יפו 1890</a:t>
            </a:r>
          </a:p>
        </p:txBody>
      </p:sp>
    </p:spTree>
    <p:extLst>
      <p:ext uri="{BB962C8B-B14F-4D97-AF65-F5344CB8AC3E}">
        <p14:creationId xmlns:p14="http://schemas.microsoft.com/office/powerpoint/2010/main" val="31501399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6448" y="1147651"/>
            <a:ext cx="5667375" cy="4210051"/>
          </a:xfrm>
          <a:prstGeom prst="rect">
            <a:avLst/>
          </a:prstGeom>
        </p:spPr>
      </p:pic>
      <p:sp>
        <p:nvSpPr>
          <p:cNvPr id="3" name="Rectangle 2"/>
          <p:cNvSpPr/>
          <p:nvPr/>
        </p:nvSpPr>
        <p:spPr>
          <a:xfrm>
            <a:off x="7732535" y="5080703"/>
            <a:ext cx="973343" cy="276999"/>
          </a:xfrm>
          <a:prstGeom prst="rect">
            <a:avLst/>
          </a:prstGeom>
        </p:spPr>
        <p:txBody>
          <a:bodyPr wrap="none">
            <a:spAutoFit/>
          </a:bodyPr>
          <a:lstStyle/>
          <a:p>
            <a:r>
              <a:rPr lang="he-IL" sz="1200" b="1" dirty="0">
                <a:solidFill>
                  <a:srgbClr val="0000FF"/>
                </a:solidFill>
                <a:latin typeface="Alef" panose="00000500000000000000" pitchFamily="2" charset="-79"/>
                <a:cs typeface="Alef" panose="00000500000000000000" pitchFamily="2" charset="-79"/>
              </a:rPr>
              <a:t>טבריה 1890</a:t>
            </a:r>
          </a:p>
        </p:txBody>
      </p:sp>
    </p:spTree>
    <p:extLst>
      <p:ext uri="{BB962C8B-B14F-4D97-AF65-F5344CB8AC3E}">
        <p14:creationId xmlns:p14="http://schemas.microsoft.com/office/powerpoint/2010/main" val="2942156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4138" y="1428695"/>
            <a:ext cx="4307681" cy="3171825"/>
          </a:xfrm>
          <a:prstGeom prst="rect">
            <a:avLst/>
          </a:prstGeom>
        </p:spPr>
      </p:pic>
      <p:sp>
        <p:nvSpPr>
          <p:cNvPr id="3" name="Rectangle 2"/>
          <p:cNvSpPr/>
          <p:nvPr/>
        </p:nvSpPr>
        <p:spPr>
          <a:xfrm>
            <a:off x="7103063" y="4323521"/>
            <a:ext cx="936475" cy="276999"/>
          </a:xfrm>
          <a:prstGeom prst="rect">
            <a:avLst/>
          </a:prstGeom>
        </p:spPr>
        <p:txBody>
          <a:bodyPr wrap="none">
            <a:spAutoFit/>
          </a:bodyPr>
          <a:lstStyle/>
          <a:p>
            <a:r>
              <a:rPr lang="he-IL" sz="1200" b="1" dirty="0">
                <a:solidFill>
                  <a:srgbClr val="0000FF"/>
                </a:solidFill>
                <a:latin typeface="Alef" panose="00000500000000000000" pitchFamily="2" charset="-79"/>
                <a:cs typeface="Alef" panose="00000500000000000000" pitchFamily="2" charset="-79"/>
              </a:rPr>
              <a:t>חברון 1890</a:t>
            </a:r>
          </a:p>
        </p:txBody>
      </p:sp>
    </p:spTree>
    <p:extLst>
      <p:ext uri="{BB962C8B-B14F-4D97-AF65-F5344CB8AC3E}">
        <p14:creationId xmlns:p14="http://schemas.microsoft.com/office/powerpoint/2010/main" val="19978621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2350" y="1316195"/>
            <a:ext cx="4286251" cy="3171825"/>
          </a:xfrm>
          <a:prstGeom prst="rect">
            <a:avLst/>
          </a:prstGeom>
        </p:spPr>
      </p:pic>
      <p:sp>
        <p:nvSpPr>
          <p:cNvPr id="3" name="Rectangle 2"/>
          <p:cNvSpPr/>
          <p:nvPr/>
        </p:nvSpPr>
        <p:spPr>
          <a:xfrm>
            <a:off x="7131785" y="4211021"/>
            <a:ext cx="1119217" cy="276999"/>
          </a:xfrm>
          <a:prstGeom prst="rect">
            <a:avLst/>
          </a:prstGeom>
        </p:spPr>
        <p:txBody>
          <a:bodyPr wrap="none">
            <a:spAutoFit/>
          </a:bodyPr>
          <a:lstStyle/>
          <a:p>
            <a:r>
              <a:rPr lang="he-IL" sz="1200" b="1" dirty="0">
                <a:solidFill>
                  <a:srgbClr val="0000FF"/>
                </a:solidFill>
                <a:latin typeface="Alef" panose="00000500000000000000" pitchFamily="2" charset="-79"/>
                <a:cs typeface="Alef" panose="00000500000000000000" pitchFamily="2" charset="-79"/>
              </a:rPr>
              <a:t>בית לחם 1890</a:t>
            </a:r>
          </a:p>
        </p:txBody>
      </p:sp>
    </p:spTree>
    <p:extLst>
      <p:ext uri="{BB962C8B-B14F-4D97-AF65-F5344CB8AC3E}">
        <p14:creationId xmlns:p14="http://schemas.microsoft.com/office/powerpoint/2010/main" val="5739359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7325" y="543627"/>
            <a:ext cx="4876800" cy="4808220"/>
          </a:xfrm>
          <a:prstGeom prst="rect">
            <a:avLst/>
          </a:prstGeom>
        </p:spPr>
      </p:pic>
      <p:sp>
        <p:nvSpPr>
          <p:cNvPr id="4" name="Rectangle 3"/>
          <p:cNvSpPr/>
          <p:nvPr/>
        </p:nvSpPr>
        <p:spPr>
          <a:xfrm>
            <a:off x="6835163" y="5074848"/>
            <a:ext cx="939681" cy="276999"/>
          </a:xfrm>
          <a:prstGeom prst="rect">
            <a:avLst/>
          </a:prstGeom>
        </p:spPr>
        <p:txBody>
          <a:bodyPr wrap="none">
            <a:spAutoFit/>
          </a:bodyPr>
          <a:lstStyle/>
          <a:p>
            <a:r>
              <a:rPr lang="he-IL" sz="1200" b="1" dirty="0" smtClean="0">
                <a:solidFill>
                  <a:srgbClr val="0000FF"/>
                </a:solidFill>
                <a:latin typeface="Alef" panose="00000500000000000000" pitchFamily="2" charset="-79"/>
                <a:cs typeface="Alef" panose="00000500000000000000" pitchFamily="2" charset="-79"/>
              </a:rPr>
              <a:t>נצרת, 1920</a:t>
            </a:r>
            <a:endParaRPr lang="he-IL" sz="1200" b="1" dirty="0">
              <a:solidFill>
                <a:srgbClr val="0000FF"/>
              </a:solidFill>
              <a:latin typeface="Alef" panose="00000500000000000000" pitchFamily="2" charset="-79"/>
              <a:cs typeface="Alef" panose="00000500000000000000" pitchFamily="2" charset="-79"/>
            </a:endParaRPr>
          </a:p>
        </p:txBody>
      </p:sp>
    </p:spTree>
    <p:extLst>
      <p:ext uri="{BB962C8B-B14F-4D97-AF65-F5344CB8AC3E}">
        <p14:creationId xmlns:p14="http://schemas.microsoft.com/office/powerpoint/2010/main" val="10764384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090626" y="4631885"/>
            <a:ext cx="1486304" cy="276999"/>
          </a:xfrm>
          <a:prstGeom prst="rect">
            <a:avLst/>
          </a:prstGeom>
        </p:spPr>
        <p:txBody>
          <a:bodyPr wrap="none">
            <a:spAutoFit/>
          </a:bodyPr>
          <a:lstStyle/>
          <a:p>
            <a:r>
              <a:rPr lang="he-IL" sz="1200" b="1" dirty="0">
                <a:solidFill>
                  <a:srgbClr val="0000FF"/>
                </a:solidFill>
                <a:latin typeface="Alef" panose="00000500000000000000" pitchFamily="2" charset="-79"/>
                <a:cs typeface="Alef" panose="00000500000000000000" pitchFamily="2" charset="-79"/>
              </a:rPr>
              <a:t>אנשי בית לחם 1890</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185" y="581124"/>
            <a:ext cx="5928438" cy="4327760"/>
          </a:xfrm>
          <a:prstGeom prst="rect">
            <a:avLst/>
          </a:prstGeom>
        </p:spPr>
      </p:pic>
    </p:spTree>
    <p:extLst>
      <p:ext uri="{BB962C8B-B14F-4D97-AF65-F5344CB8AC3E}">
        <p14:creationId xmlns:p14="http://schemas.microsoft.com/office/powerpoint/2010/main" val="2015698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04146" y="5327680"/>
            <a:ext cx="1026243" cy="276999"/>
          </a:xfrm>
          <a:prstGeom prst="rect">
            <a:avLst/>
          </a:prstGeom>
        </p:spPr>
        <p:txBody>
          <a:bodyPr wrap="none">
            <a:spAutoFit/>
          </a:bodyPr>
          <a:lstStyle/>
          <a:p>
            <a:r>
              <a:rPr lang="he-IL" sz="1200" b="1" dirty="0" smtClean="0">
                <a:solidFill>
                  <a:srgbClr val="0000FF"/>
                </a:solidFill>
                <a:latin typeface="Alef" panose="00000500000000000000" pitchFamily="2" charset="-79"/>
                <a:cs typeface="Alef" panose="00000500000000000000" pitchFamily="2" charset="-79"/>
              </a:rPr>
              <a:t>טבריה, 1890</a:t>
            </a:r>
            <a:endParaRPr lang="he-IL" sz="1200" b="1" dirty="0">
              <a:solidFill>
                <a:srgbClr val="0000FF"/>
              </a:solidFill>
              <a:latin typeface="Alef" panose="00000500000000000000" pitchFamily="2" charset="-79"/>
              <a:cs typeface="Alef" panose="00000500000000000000" pitchFamily="2" charset="-79"/>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1105"/>
            <a:ext cx="7333176" cy="5464076"/>
          </a:xfrm>
          <a:prstGeom prst="rect">
            <a:avLst/>
          </a:prstGeom>
        </p:spPr>
      </p:pic>
    </p:spTree>
    <p:extLst>
      <p:ext uri="{BB962C8B-B14F-4D97-AF65-F5344CB8AC3E}">
        <p14:creationId xmlns:p14="http://schemas.microsoft.com/office/powerpoint/2010/main" val="34151916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170" y="1654133"/>
            <a:ext cx="8737667" cy="2863940"/>
          </a:xfrm>
          <a:prstGeom prst="rect">
            <a:avLst/>
          </a:prstGeom>
        </p:spPr>
      </p:pic>
    </p:spTree>
    <p:extLst>
      <p:ext uri="{BB962C8B-B14F-4D97-AF65-F5344CB8AC3E}">
        <p14:creationId xmlns:p14="http://schemas.microsoft.com/office/powerpoint/2010/main" val="36696203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9739" y="1338264"/>
            <a:ext cx="5724525" cy="4181475"/>
          </a:xfrm>
          <a:prstGeom prst="rect">
            <a:avLst/>
          </a:prstGeom>
        </p:spPr>
      </p:pic>
      <p:sp>
        <p:nvSpPr>
          <p:cNvPr id="3" name="Rectangle 2"/>
          <p:cNvSpPr/>
          <p:nvPr/>
        </p:nvSpPr>
        <p:spPr>
          <a:xfrm>
            <a:off x="7646792" y="5242740"/>
            <a:ext cx="849913" cy="276999"/>
          </a:xfrm>
          <a:prstGeom prst="rect">
            <a:avLst/>
          </a:prstGeom>
        </p:spPr>
        <p:txBody>
          <a:bodyPr wrap="none">
            <a:spAutoFit/>
          </a:bodyPr>
          <a:lstStyle/>
          <a:p>
            <a:r>
              <a:rPr lang="he-IL" sz="1200" b="1" dirty="0">
                <a:solidFill>
                  <a:srgbClr val="0000FF"/>
                </a:solidFill>
                <a:latin typeface="Alef" panose="00000500000000000000" pitchFamily="2" charset="-79"/>
                <a:cs typeface="Alef" panose="00000500000000000000" pitchFamily="2" charset="-79"/>
              </a:rPr>
              <a:t>שכם 1890</a:t>
            </a:r>
          </a:p>
        </p:txBody>
      </p:sp>
    </p:spTree>
    <p:extLst>
      <p:ext uri="{BB962C8B-B14F-4D97-AF65-F5344CB8AC3E}">
        <p14:creationId xmlns:p14="http://schemas.microsoft.com/office/powerpoint/2010/main" val="3413331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81251" y="1038266"/>
            <a:ext cx="4572000" cy="3529171"/>
          </a:xfrm>
          <a:prstGeom prst="rect">
            <a:avLst/>
          </a:prstGeom>
        </p:spPr>
        <p:txBody>
          <a:bodyPr>
            <a:spAutoFit/>
          </a:bodyPr>
          <a:lstStyle/>
          <a:p>
            <a:pPr marL="16193">
              <a:lnSpc>
                <a:spcPct val="115000"/>
              </a:lnSpc>
              <a:spcAft>
                <a:spcPts val="751"/>
              </a:spcAft>
            </a:pPr>
            <a:r>
              <a:rPr lang="he-IL" sz="2251" b="1" i="1" dirty="0">
                <a:solidFill>
                  <a:srgbClr val="0000FF"/>
                </a:solidFill>
                <a:latin typeface="Alef" panose="00000500000000000000" pitchFamily="2" charset="-79"/>
                <a:ea typeface="Times New Roman" panose="02020603050405020304" pitchFamily="18" charset="0"/>
                <a:cs typeface="Alef" panose="00000500000000000000" pitchFamily="2" charset="-79"/>
              </a:rPr>
              <a:t>סדק </a:t>
            </a:r>
            <a:r>
              <a:rPr lang="he-IL" sz="2251" b="1" i="1" dirty="0" smtClean="0">
                <a:solidFill>
                  <a:srgbClr val="0000FF"/>
                </a:solidFill>
                <a:latin typeface="Alef" panose="00000500000000000000" pitchFamily="2" charset="-79"/>
                <a:ea typeface="Times New Roman" panose="02020603050405020304" pitchFamily="18" charset="0"/>
                <a:cs typeface="Alef" panose="00000500000000000000" pitchFamily="2" charset="-79"/>
              </a:rPr>
              <a:t>חמישי</a:t>
            </a:r>
            <a:endParaRPr lang="en-US" sz="2251" b="1" dirty="0">
              <a:latin typeface="Alef" panose="00000500000000000000" pitchFamily="2" charset="-79"/>
              <a:ea typeface="Calibri" panose="020F0502020204030204" pitchFamily="34" charset="0"/>
              <a:cs typeface="Alef" panose="00000500000000000000" pitchFamily="2" charset="-79"/>
            </a:endParaRPr>
          </a:p>
          <a:p>
            <a:pPr marL="16193">
              <a:lnSpc>
                <a:spcPct val="115000"/>
              </a:lnSpc>
              <a:spcAft>
                <a:spcPts val="751"/>
              </a:spcAft>
            </a:pPr>
            <a:r>
              <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rPr>
              <a:t>בדלנות והפרדה</a:t>
            </a:r>
          </a:p>
          <a:p>
            <a:pPr marL="16193">
              <a:lnSpc>
                <a:spcPct val="115000"/>
              </a:lnSpc>
              <a:spcAft>
                <a:spcPts val="751"/>
              </a:spcAft>
            </a:pPr>
            <a:endParaRPr lang="he-IL" sz="2100" b="1" dirty="0">
              <a:solidFill>
                <a:srgbClr val="0000FF"/>
              </a:solidFill>
              <a:latin typeface="Alef" panose="00000500000000000000" pitchFamily="2" charset="-79"/>
              <a:ea typeface="Calibri" panose="020F0502020204030204" pitchFamily="34" charset="0"/>
              <a:cs typeface="Alef" panose="00000500000000000000" pitchFamily="2" charset="-79"/>
            </a:endParaRPr>
          </a:p>
          <a:p>
            <a:pPr marL="16193">
              <a:lnSpc>
                <a:spcPct val="115000"/>
              </a:lnSpc>
              <a:spcAft>
                <a:spcPts val="751"/>
              </a:spcAft>
            </a:pPr>
            <a:r>
              <a:rPr lang="he-IL" sz="2100" b="1" dirty="0">
                <a:latin typeface="Alef" panose="00000500000000000000" pitchFamily="2" charset="-79"/>
                <a:ea typeface="Calibri" panose="020F0502020204030204" pitchFamily="34" charset="0"/>
                <a:cs typeface="Alef" panose="00000500000000000000" pitchFamily="2" charset="-79"/>
              </a:rPr>
              <a:t>כרזות לפעילות בקבוצות בנושא קמפיין של התנועה הציונות ל"תוצרת הארץ" (תוצרת עברית). </a:t>
            </a:r>
          </a:p>
          <a:p>
            <a:pPr marL="16193">
              <a:lnSpc>
                <a:spcPct val="115000"/>
              </a:lnSpc>
              <a:spcAft>
                <a:spcPts val="751"/>
              </a:spcAft>
            </a:pPr>
            <a:r>
              <a:rPr lang="he-IL" sz="2100" dirty="0">
                <a:latin typeface="Alef" panose="00000500000000000000" pitchFamily="2" charset="-79"/>
                <a:ea typeface="Calibri" panose="020F0502020204030204" pitchFamily="34" charset="0"/>
                <a:cs typeface="Alef" panose="00000500000000000000" pitchFamily="2" charset="-79"/>
              </a:rPr>
              <a:t>בחוברת ניתן למצוא את התמונות גם כעמוד להדפסה לחלוקה בכיתה.</a:t>
            </a:r>
            <a:endParaRPr lang="en-US" sz="2100" dirty="0">
              <a:latin typeface="Alef" panose="00000500000000000000" pitchFamily="2" charset="-79"/>
              <a:ea typeface="Calibri" panose="020F0502020204030204" pitchFamily="34" charset="0"/>
              <a:cs typeface="Alef" panose="00000500000000000000" pitchFamily="2" charset="-79"/>
            </a:endParaRPr>
          </a:p>
        </p:txBody>
      </p:sp>
    </p:spTree>
    <p:extLst>
      <p:ext uri="{BB962C8B-B14F-4D97-AF65-F5344CB8AC3E}">
        <p14:creationId xmlns:p14="http://schemas.microsoft.com/office/powerpoint/2010/main" val="25604824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173953" y="1131602"/>
            <a:ext cx="2868681" cy="4448978"/>
          </a:xfrm>
          <a:prstGeom prst="rect">
            <a:avLst/>
          </a:prstGeom>
        </p:spPr>
      </p:pic>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4000493" y="920476"/>
            <a:ext cx="1764507" cy="2449353"/>
          </a:xfrm>
          <a:prstGeom prst="rect">
            <a:avLst/>
          </a:prstGeom>
        </p:spPr>
      </p:pic>
      <p:pic>
        <p:nvPicPr>
          <p:cNvPr id="4" name="Picture 3"/>
          <p:cNvPicPr/>
          <p:nvPr/>
        </p:nvPicPr>
        <p:blipFill>
          <a:blip r:embed="rId4">
            <a:extLst>
              <a:ext uri="{28A0092B-C50C-407E-A947-70E740481C1C}">
                <a14:useLocalDpi xmlns:a14="http://schemas.microsoft.com/office/drawing/2010/main" val="0"/>
              </a:ext>
            </a:extLst>
          </a:blip>
          <a:stretch>
            <a:fillRect/>
          </a:stretch>
        </p:blipFill>
        <p:spPr>
          <a:xfrm>
            <a:off x="3582790" y="3456384"/>
            <a:ext cx="2482403" cy="2472691"/>
          </a:xfrm>
          <a:prstGeom prst="rect">
            <a:avLst/>
          </a:prstGeom>
        </p:spPr>
      </p:pic>
      <p:pic>
        <p:nvPicPr>
          <p:cNvPr id="5" name="Picture 4"/>
          <p:cNvPicPr/>
          <p:nvPr/>
        </p:nvPicPr>
        <p:blipFill>
          <a:blip r:embed="rId5" cstate="print">
            <a:extLst>
              <a:ext uri="{28A0092B-C50C-407E-A947-70E740481C1C}">
                <a14:useLocalDpi xmlns:a14="http://schemas.microsoft.com/office/drawing/2010/main" val="0"/>
              </a:ext>
            </a:extLst>
          </a:blip>
          <a:stretch>
            <a:fillRect/>
          </a:stretch>
        </p:blipFill>
        <p:spPr>
          <a:xfrm>
            <a:off x="6365383" y="857250"/>
            <a:ext cx="2799584" cy="2810815"/>
          </a:xfrm>
          <a:prstGeom prst="rect">
            <a:avLst/>
          </a:prstGeom>
        </p:spPr>
      </p:pic>
    </p:spTree>
    <p:extLst>
      <p:ext uri="{BB962C8B-B14F-4D97-AF65-F5344CB8AC3E}">
        <p14:creationId xmlns:p14="http://schemas.microsoft.com/office/powerpoint/2010/main" val="8527030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2936387" y="857253"/>
            <a:ext cx="3276633" cy="4143777"/>
          </a:xfrm>
          <a:prstGeom prst="rect">
            <a:avLst/>
          </a:prstGeom>
        </p:spPr>
      </p:pic>
      <p:pic>
        <p:nvPicPr>
          <p:cNvPr id="7" name="Picture 6"/>
          <p:cNvPicPr/>
          <p:nvPr/>
        </p:nvPicPr>
        <p:blipFill>
          <a:blip r:embed="rId3">
            <a:extLst>
              <a:ext uri="{28A0092B-C50C-407E-A947-70E740481C1C}">
                <a14:useLocalDpi xmlns:a14="http://schemas.microsoft.com/office/drawing/2010/main" val="0"/>
              </a:ext>
            </a:extLst>
          </a:blip>
          <a:stretch>
            <a:fillRect/>
          </a:stretch>
        </p:blipFill>
        <p:spPr>
          <a:xfrm>
            <a:off x="-3126" y="3456385"/>
            <a:ext cx="2717348" cy="1969646"/>
          </a:xfrm>
          <a:prstGeom prst="rect">
            <a:avLst/>
          </a:prstGeom>
        </p:spPr>
      </p:pic>
      <p:pic>
        <p:nvPicPr>
          <p:cNvPr id="8" name="Picture 7"/>
          <p:cNvPicPr/>
          <p:nvPr/>
        </p:nvPicPr>
        <p:blipFill>
          <a:blip r:embed="rId4" cstate="print">
            <a:extLst>
              <a:ext uri="{28A0092B-C50C-407E-A947-70E740481C1C}">
                <a14:useLocalDpi xmlns:a14="http://schemas.microsoft.com/office/drawing/2010/main" val="0"/>
              </a:ext>
            </a:extLst>
          </a:blip>
          <a:stretch>
            <a:fillRect/>
          </a:stretch>
        </p:blipFill>
        <p:spPr>
          <a:xfrm>
            <a:off x="0" y="892968"/>
            <a:ext cx="2714222" cy="2050660"/>
          </a:xfrm>
          <a:prstGeom prst="rect">
            <a:avLst/>
          </a:prstGeom>
        </p:spPr>
      </p:pic>
      <p:pic>
        <p:nvPicPr>
          <p:cNvPr id="9" name="Picture 8"/>
          <p:cNvPicPr/>
          <p:nvPr/>
        </p:nvPicPr>
        <p:blipFill>
          <a:blip r:embed="rId5">
            <a:extLst>
              <a:ext uri="{28A0092B-C50C-407E-A947-70E740481C1C}">
                <a14:useLocalDpi xmlns:a14="http://schemas.microsoft.com/office/drawing/2010/main" val="0"/>
              </a:ext>
            </a:extLst>
          </a:blip>
          <a:stretch>
            <a:fillRect/>
          </a:stretch>
        </p:blipFill>
        <p:spPr>
          <a:xfrm>
            <a:off x="6435178" y="3646029"/>
            <a:ext cx="2708823" cy="1683411"/>
          </a:xfrm>
          <a:prstGeom prst="rect">
            <a:avLst/>
          </a:prstGeom>
        </p:spPr>
      </p:pic>
      <p:pic>
        <p:nvPicPr>
          <p:cNvPr id="10" name="Picture 9"/>
          <p:cNvPicPr/>
          <p:nvPr/>
        </p:nvPicPr>
        <p:blipFill>
          <a:blip r:embed="rId6" cstate="print">
            <a:extLst>
              <a:ext uri="{28A0092B-C50C-407E-A947-70E740481C1C}">
                <a14:useLocalDpi xmlns:a14="http://schemas.microsoft.com/office/drawing/2010/main" val="0"/>
              </a:ext>
            </a:extLst>
          </a:blip>
          <a:stretch>
            <a:fillRect/>
          </a:stretch>
        </p:blipFill>
        <p:spPr>
          <a:xfrm>
            <a:off x="6435178" y="892971"/>
            <a:ext cx="2708823" cy="2369411"/>
          </a:xfrm>
          <a:prstGeom prst="rect">
            <a:avLst/>
          </a:prstGeom>
        </p:spPr>
      </p:pic>
    </p:spTree>
    <p:extLst>
      <p:ext uri="{BB962C8B-B14F-4D97-AF65-F5344CB8AC3E}">
        <p14:creationId xmlns:p14="http://schemas.microsoft.com/office/powerpoint/2010/main" val="21603820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81251" y="1038267"/>
            <a:ext cx="4572000" cy="4159344"/>
          </a:xfrm>
          <a:prstGeom prst="rect">
            <a:avLst/>
          </a:prstGeom>
        </p:spPr>
        <p:txBody>
          <a:bodyPr>
            <a:spAutoFit/>
          </a:bodyPr>
          <a:lstStyle/>
          <a:p>
            <a:pPr marL="16193">
              <a:lnSpc>
                <a:spcPct val="115000"/>
              </a:lnSpc>
              <a:spcAft>
                <a:spcPts val="751"/>
              </a:spcAft>
            </a:pPr>
            <a:r>
              <a:rPr lang="he-IL" sz="2251" b="1" i="1" dirty="0">
                <a:solidFill>
                  <a:srgbClr val="0000FF"/>
                </a:solidFill>
                <a:latin typeface="Alef" panose="00000500000000000000" pitchFamily="2" charset="-79"/>
                <a:ea typeface="Times New Roman" panose="02020603050405020304" pitchFamily="18" charset="0"/>
                <a:cs typeface="Alef" panose="00000500000000000000" pitchFamily="2" charset="-79"/>
              </a:rPr>
              <a:t>סדק </a:t>
            </a:r>
            <a:r>
              <a:rPr lang="he-IL" sz="2251" b="1" i="1" dirty="0" smtClean="0">
                <a:solidFill>
                  <a:srgbClr val="0000FF"/>
                </a:solidFill>
                <a:latin typeface="Alef" panose="00000500000000000000" pitchFamily="2" charset="-79"/>
                <a:ea typeface="Times New Roman" panose="02020603050405020304" pitchFamily="18" charset="0"/>
                <a:cs typeface="Alef" panose="00000500000000000000" pitchFamily="2" charset="-79"/>
              </a:rPr>
              <a:t>שישי</a:t>
            </a:r>
            <a:endParaRPr lang="en-US" sz="2251" b="1" dirty="0">
              <a:latin typeface="Alef" panose="00000500000000000000" pitchFamily="2" charset="-79"/>
              <a:ea typeface="Calibri" panose="020F0502020204030204" pitchFamily="34" charset="0"/>
              <a:cs typeface="Alef" panose="00000500000000000000" pitchFamily="2" charset="-79"/>
            </a:endParaRPr>
          </a:p>
          <a:p>
            <a:pPr marL="16193">
              <a:lnSpc>
                <a:spcPct val="115000"/>
              </a:lnSpc>
              <a:spcAft>
                <a:spcPts val="751"/>
              </a:spcAft>
            </a:pPr>
            <a:r>
              <a:rPr lang="he-IL" sz="2251" b="1" dirty="0" smtClean="0">
                <a:solidFill>
                  <a:srgbClr val="0000FF"/>
                </a:solidFill>
                <a:latin typeface="Alef" panose="00000500000000000000" pitchFamily="2" charset="-79"/>
                <a:ea typeface="Times New Roman" panose="02020603050405020304" pitchFamily="18" charset="0"/>
                <a:cs typeface="Alef" panose="00000500000000000000" pitchFamily="2" charset="-79"/>
              </a:rPr>
              <a:t>מאורעות תרפ"ט במבט אחר</a:t>
            </a:r>
            <a:endPar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endPar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endParaRPr>
          </a:p>
          <a:p>
            <a:pPr marL="401956" indent="-385763">
              <a:lnSpc>
                <a:spcPct val="115000"/>
              </a:lnSpc>
              <a:spcAft>
                <a:spcPts val="751"/>
              </a:spcAft>
              <a:buAutoNum type="arabicPeriod"/>
            </a:pPr>
            <a:r>
              <a:rPr lang="he-IL" sz="2100" b="1" dirty="0" smtClean="0">
                <a:latin typeface="Alef" panose="00000500000000000000" pitchFamily="2" charset="-79"/>
                <a:ea typeface="Times New Roman" panose="02020603050405020304" pitchFamily="18" charset="0"/>
                <a:cs typeface="Alef" panose="00000500000000000000" pitchFamily="2" charset="-79"/>
              </a:rPr>
              <a:t>שער ביטאון התנועה הציונית בארה"ב</a:t>
            </a:r>
          </a:p>
          <a:p>
            <a:pPr marL="401956" indent="-385763">
              <a:lnSpc>
                <a:spcPct val="115000"/>
              </a:lnSpc>
              <a:spcAft>
                <a:spcPts val="751"/>
              </a:spcAft>
              <a:buAutoNum type="arabicPeriod"/>
            </a:pPr>
            <a:r>
              <a:rPr lang="he-IL" sz="2100" b="1" dirty="0" smtClean="0">
                <a:latin typeface="Alef" panose="00000500000000000000" pitchFamily="2" charset="-79"/>
                <a:ea typeface="Times New Roman" panose="02020603050405020304" pitchFamily="18" charset="0"/>
                <a:cs typeface="Alef" panose="00000500000000000000" pitchFamily="2" charset="-79"/>
              </a:rPr>
              <a:t>גילוי דעת כללי של מנהיגי הפלסטינים בטבריה, 1929</a:t>
            </a:r>
            <a:endParaRPr lang="he-IL" sz="2100" b="1" dirty="0">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endPar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endParaRPr lang="he-IL" sz="2100" b="1" dirty="0">
              <a:solidFill>
                <a:srgbClr val="0000FF"/>
              </a:solidFill>
              <a:latin typeface="Alef" panose="00000500000000000000" pitchFamily="2" charset="-79"/>
              <a:ea typeface="Calibri" panose="020F0502020204030204" pitchFamily="34" charset="0"/>
              <a:cs typeface="Alef" panose="00000500000000000000" pitchFamily="2" charset="-79"/>
            </a:endParaRPr>
          </a:p>
        </p:txBody>
      </p:sp>
    </p:spTree>
    <p:extLst>
      <p:ext uri="{BB962C8B-B14F-4D97-AF65-F5344CB8AC3E}">
        <p14:creationId xmlns:p14="http://schemas.microsoft.com/office/powerpoint/2010/main" val="27615806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455312" y="69545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he-IL" altLang="he-IL" sz="800" b="0" i="0" u="none" strike="noStrike" cap="none" normalizeH="0" baseline="0" smtClean="0">
                <a:ln>
                  <a:noFill/>
                </a:ln>
                <a:solidFill>
                  <a:schemeClr val="tx1"/>
                </a:solidFill>
                <a:effectLst/>
                <a:latin typeface="Alef" panose="00000500000000000000" pitchFamily="2" charset="-79"/>
                <a:ea typeface="Calibri" panose="020F0502020204030204" pitchFamily="34" charset="0"/>
                <a:cs typeface="Alef" panose="00000500000000000000" pitchFamily="2" charset="-79"/>
              </a:rPr>
              <a:t/>
            </a:r>
            <a:br>
              <a:rPr kumimoji="0" lang="he-IL" altLang="he-IL" sz="800" b="0" i="0" u="none" strike="noStrike" cap="none" normalizeH="0" baseline="0" smtClean="0">
                <a:ln>
                  <a:noFill/>
                </a:ln>
                <a:solidFill>
                  <a:schemeClr val="tx1"/>
                </a:solidFill>
                <a:effectLst/>
                <a:latin typeface="Alef" panose="00000500000000000000" pitchFamily="2" charset="-79"/>
                <a:ea typeface="Calibri" panose="020F0502020204030204" pitchFamily="34" charset="0"/>
                <a:cs typeface="Alef" panose="00000500000000000000" pitchFamily="2" charset="-79"/>
              </a:rPr>
            </a:br>
            <a:endParaRPr kumimoji="0" lang="he-IL" altLang="he-IL"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pic>
        <p:nvPicPr>
          <p:cNvPr id="2049"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357" y="227707"/>
            <a:ext cx="7604739" cy="511291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95130" y="5340626"/>
            <a:ext cx="7458966" cy="410882"/>
          </a:xfrm>
          <a:prstGeom prst="rect">
            <a:avLst/>
          </a:prstGeom>
        </p:spPr>
        <p:txBody>
          <a:bodyPr wrap="square">
            <a:spAutoFit/>
          </a:bodyPr>
          <a:lstStyle/>
          <a:p>
            <a:pPr algn="ctr">
              <a:lnSpc>
                <a:spcPct val="115000"/>
              </a:lnSpc>
              <a:spcAft>
                <a:spcPts val="1000"/>
              </a:spcAft>
            </a:pPr>
            <a:r>
              <a:rPr lang="he-IL" dirty="0">
                <a:latin typeface="Calibri" panose="020F0502020204030204" pitchFamily="34" charset="0"/>
                <a:ea typeface="Calibri" panose="020F0502020204030204" pitchFamily="34" charset="0"/>
                <a:cs typeface="Alef" panose="00000500000000000000" pitchFamily="2" charset="-79"/>
              </a:rPr>
              <a:t>שער ביטאון התנועה הציונית בארצות הברית "</a:t>
            </a:r>
            <a:r>
              <a:rPr lang="he-IL" dirty="0" err="1">
                <a:latin typeface="Calibri" panose="020F0502020204030204" pitchFamily="34" charset="0"/>
                <a:ea typeface="Calibri" panose="020F0502020204030204" pitchFamily="34" charset="0"/>
                <a:cs typeface="Alef" panose="00000500000000000000" pitchFamily="2" charset="-79"/>
              </a:rPr>
              <a:t>דאס</a:t>
            </a:r>
            <a:r>
              <a:rPr lang="he-IL" dirty="0">
                <a:latin typeface="Calibri" panose="020F0502020204030204" pitchFamily="34" charset="0"/>
                <a:ea typeface="Calibri" panose="020F0502020204030204" pitchFamily="34" charset="0"/>
                <a:cs typeface="Alef" panose="00000500000000000000" pitchFamily="2" charset="-79"/>
              </a:rPr>
              <a:t> אידישע </a:t>
            </a:r>
            <a:r>
              <a:rPr lang="he-IL" dirty="0" err="1">
                <a:latin typeface="Calibri" panose="020F0502020204030204" pitchFamily="34" charset="0"/>
                <a:ea typeface="Calibri" panose="020F0502020204030204" pitchFamily="34" charset="0"/>
                <a:cs typeface="Alef" panose="00000500000000000000" pitchFamily="2" charset="-79"/>
              </a:rPr>
              <a:t>פאלק</a:t>
            </a:r>
            <a:r>
              <a:rPr lang="he-IL" dirty="0">
                <a:latin typeface="Calibri" panose="020F0502020204030204" pitchFamily="34" charset="0"/>
                <a:ea typeface="Calibri" panose="020F0502020204030204" pitchFamily="34" charset="0"/>
                <a:cs typeface="Alef" panose="00000500000000000000" pitchFamily="2" charset="-79"/>
              </a:rPr>
              <a:t>", 30.4.1920</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27379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455312" y="69545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he-IL" altLang="he-IL" sz="800" b="0" i="0" u="none" strike="noStrike" cap="none" normalizeH="0" baseline="0" smtClean="0">
                <a:ln>
                  <a:noFill/>
                </a:ln>
                <a:solidFill>
                  <a:schemeClr val="tx1"/>
                </a:solidFill>
                <a:effectLst/>
                <a:latin typeface="Alef" panose="00000500000000000000" pitchFamily="2" charset="-79"/>
                <a:ea typeface="Calibri" panose="020F0502020204030204" pitchFamily="34" charset="0"/>
                <a:cs typeface="Alef" panose="00000500000000000000" pitchFamily="2" charset="-79"/>
              </a:rPr>
              <a:t/>
            </a:r>
            <a:br>
              <a:rPr kumimoji="0" lang="he-IL" altLang="he-IL" sz="800" b="0" i="0" u="none" strike="noStrike" cap="none" normalizeH="0" baseline="0" smtClean="0">
                <a:ln>
                  <a:noFill/>
                </a:ln>
                <a:solidFill>
                  <a:schemeClr val="tx1"/>
                </a:solidFill>
                <a:effectLst/>
                <a:latin typeface="Alef" panose="00000500000000000000" pitchFamily="2" charset="-79"/>
                <a:ea typeface="Calibri" panose="020F0502020204030204" pitchFamily="34" charset="0"/>
                <a:cs typeface="Alef" panose="00000500000000000000" pitchFamily="2" charset="-79"/>
              </a:rPr>
            </a:br>
            <a:endParaRPr kumimoji="0" lang="he-IL" altLang="he-IL"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sp>
        <p:nvSpPr>
          <p:cNvPr id="3" name="Rectangle 2"/>
          <p:cNvSpPr/>
          <p:nvPr/>
        </p:nvSpPr>
        <p:spPr>
          <a:xfrm>
            <a:off x="367471" y="760576"/>
            <a:ext cx="8374878" cy="4520212"/>
          </a:xfrm>
          <a:prstGeom prst="rect">
            <a:avLst/>
          </a:prstGeom>
          <a:solidFill>
            <a:schemeClr val="accent1">
              <a:lumMod val="40000"/>
              <a:lumOff val="60000"/>
            </a:schemeClr>
          </a:solidFill>
        </p:spPr>
        <p:txBody>
          <a:bodyPr wrap="square">
            <a:spAutoFit/>
          </a:bodyPr>
          <a:lstStyle/>
          <a:p>
            <a:pPr marL="381635" marR="741680" algn="ctr">
              <a:lnSpc>
                <a:spcPct val="115000"/>
              </a:lnSpc>
              <a:spcAft>
                <a:spcPts val="1000"/>
              </a:spcAft>
            </a:pPr>
            <a:r>
              <a:rPr lang="he-IL" sz="1600" b="1" dirty="0"/>
              <a:t>גילוי דעת כללי</a:t>
            </a:r>
            <a:endParaRPr lang="en-US" sz="1600" b="1" dirty="0"/>
          </a:p>
          <a:p>
            <a:pPr marL="381635" marR="741680" algn="ctr">
              <a:spcAft>
                <a:spcPts val="1000"/>
              </a:spcAft>
            </a:pPr>
            <a:r>
              <a:rPr lang="he-IL" sz="1600" dirty="0"/>
              <a:t>בשם האל הרחמן והרחום והנעלות שבתפילות וכל הברכות על אדוננו מוחמד ועל כל הנביאים והשליחים </a:t>
            </a:r>
            <a:endParaRPr lang="en-US" sz="1600" dirty="0"/>
          </a:p>
          <a:p>
            <a:pPr marL="381635" marR="741680" algn="just">
              <a:spcAft>
                <a:spcPts val="1000"/>
              </a:spcAft>
            </a:pPr>
            <a:r>
              <a:rPr lang="he-IL" sz="1600" dirty="0"/>
              <a:t>אל אחינו הערבים בטבריה ובמקומות הקשורים אליה.</a:t>
            </a:r>
            <a:r>
              <a:rPr lang="en-US" sz="1600" dirty="0"/>
              <a:t>                   </a:t>
            </a:r>
            <a:br>
              <a:rPr lang="en-US" sz="1600" dirty="0"/>
            </a:br>
            <a:r>
              <a:rPr lang="he-IL" sz="1600" dirty="0"/>
              <a:t>שלום עליכם ורחמי האל וברכותיו. והנה, כדי למנוע את התוצאות של רוע שמועות-השקר אשר חוזרות ונשנות וקורות מדי יום, ועל מנת להסיר כל ספק שיש בו כדי להעכיר את השלום, הרי שנועדנו עם נכבדי העדה היהודית בביתו של כבוד המופתי הגדול השיח' עבד אל-סלאם אפנדי אל-טברי, ושוחחנו אתם על מה שקשור בשמירת הסדר והביטחון בינינו ובינם, והחלטנו שכל צד ייעץ לאנשי עדתו בדבר חיוניות השמירה על השקט והשלום. ולשם כך אנו מודיעים שהננו מגנים ומתעבים כל פעולה בלתי חוקית המפרה את השקט והביטחון הכללי, אנו מחלים את פני אללה בעל הכוח והתפארת כי ישרה שכינתו עלינו, שנוכל להשביע את רצונו, והננו מייעצים לאחינו שימשיכו לשמור על השקט ולשקוד על עבודתם ומלאכתם מהן הם מפיקים תועלת, ובכלל, להתרחק מן הדרכים הלא חוקיות, ולא לנהוג בתוקפנות שכן אללה לא יאהב את התוקפנים.</a:t>
            </a:r>
            <a:endParaRPr lang="en-US" sz="1600" dirty="0"/>
          </a:p>
          <a:p>
            <a:pPr marL="381635" marR="741680" algn="l">
              <a:spcAft>
                <a:spcPts val="1000"/>
              </a:spcAft>
            </a:pPr>
            <a:r>
              <a:rPr lang="he-IL" sz="1600" dirty="0"/>
              <a:t>23 רביע אלאול שנת 1248 - 28 באוגוסט 1929</a:t>
            </a:r>
            <a:endParaRPr lang="en-US" sz="1600" dirty="0"/>
          </a:p>
          <a:p>
            <a:pPr marL="381635" marR="741680">
              <a:spcAft>
                <a:spcPts val="1000"/>
              </a:spcAft>
            </a:pPr>
            <a:r>
              <a:rPr lang="he-IL" sz="1200" dirty="0"/>
              <a:t>(מתוך: אביבה חלמיש, </a:t>
            </a:r>
            <a:r>
              <a:rPr lang="he-IL" sz="1200" u="sng" dirty="0"/>
              <a:t>מבית לאומי למדינה בדרך – היישוב היהודי בארץ-ישראל בין מלחמות עולם</a:t>
            </a:r>
            <a:r>
              <a:rPr lang="he-IL" sz="1200" dirty="0"/>
              <a:t>, עמ' 99)</a:t>
            </a:r>
            <a:endParaRPr lang="en-US" sz="1200" dirty="0"/>
          </a:p>
        </p:txBody>
      </p:sp>
    </p:spTree>
    <p:extLst>
      <p:ext uri="{BB962C8B-B14F-4D97-AF65-F5344CB8AC3E}">
        <p14:creationId xmlns:p14="http://schemas.microsoft.com/office/powerpoint/2010/main" val="42909104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81251" y="1038267"/>
            <a:ext cx="4572000" cy="4633576"/>
          </a:xfrm>
          <a:prstGeom prst="rect">
            <a:avLst/>
          </a:prstGeom>
        </p:spPr>
        <p:txBody>
          <a:bodyPr>
            <a:spAutoFit/>
          </a:bodyPr>
          <a:lstStyle/>
          <a:p>
            <a:pPr marL="16193">
              <a:lnSpc>
                <a:spcPct val="115000"/>
              </a:lnSpc>
              <a:spcAft>
                <a:spcPts val="751"/>
              </a:spcAft>
            </a:pPr>
            <a:r>
              <a:rPr lang="he-IL" sz="2251" b="1" i="1" dirty="0">
                <a:solidFill>
                  <a:srgbClr val="0000FF"/>
                </a:solidFill>
                <a:latin typeface="Alef" panose="00000500000000000000" pitchFamily="2" charset="-79"/>
                <a:ea typeface="Times New Roman" panose="02020603050405020304" pitchFamily="18" charset="0"/>
                <a:cs typeface="Alef" panose="00000500000000000000" pitchFamily="2" charset="-79"/>
              </a:rPr>
              <a:t>סדק </a:t>
            </a:r>
            <a:r>
              <a:rPr lang="he-IL" sz="2251" b="1" i="1" dirty="0" smtClean="0">
                <a:solidFill>
                  <a:srgbClr val="0000FF"/>
                </a:solidFill>
                <a:latin typeface="Alef" panose="00000500000000000000" pitchFamily="2" charset="-79"/>
                <a:ea typeface="Times New Roman" panose="02020603050405020304" pitchFamily="18" charset="0"/>
                <a:cs typeface="Alef" panose="00000500000000000000" pitchFamily="2" charset="-79"/>
              </a:rPr>
              <a:t>שמיני</a:t>
            </a:r>
            <a:endParaRPr lang="en-US" sz="2251" b="1" dirty="0">
              <a:latin typeface="Alef" panose="00000500000000000000" pitchFamily="2" charset="-79"/>
              <a:ea typeface="Calibri" panose="020F0502020204030204" pitchFamily="34" charset="0"/>
              <a:cs typeface="Alef" panose="00000500000000000000" pitchFamily="2" charset="-79"/>
            </a:endParaRPr>
          </a:p>
          <a:p>
            <a:pPr marL="16193">
              <a:lnSpc>
                <a:spcPct val="115000"/>
              </a:lnSpc>
              <a:spcAft>
                <a:spcPts val="751"/>
              </a:spcAft>
            </a:pPr>
            <a:r>
              <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rPr>
              <a:t>טרור יהודי</a:t>
            </a:r>
          </a:p>
          <a:p>
            <a:pPr marL="16193">
              <a:lnSpc>
                <a:spcPct val="115000"/>
              </a:lnSpc>
              <a:spcAft>
                <a:spcPts val="751"/>
              </a:spcAft>
            </a:pPr>
            <a:endPar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endParaRPr>
          </a:p>
          <a:p>
            <a:pPr marL="401956" indent="-385763">
              <a:lnSpc>
                <a:spcPct val="115000"/>
              </a:lnSpc>
              <a:spcAft>
                <a:spcPts val="751"/>
              </a:spcAft>
              <a:buAutoNum type="arabicPeriod"/>
            </a:pPr>
            <a:r>
              <a:rPr lang="he-IL" sz="2100" b="1" dirty="0">
                <a:latin typeface="Alef" panose="00000500000000000000" pitchFamily="2" charset="-79"/>
                <a:ea typeface="Times New Roman" panose="02020603050405020304" pitchFamily="18" charset="0"/>
                <a:cs typeface="Alef" panose="00000500000000000000" pitchFamily="2" charset="-79"/>
              </a:rPr>
              <a:t>טקסטים לעבודה בקבוצות בנושא בעד ונגד טרור נגדי. </a:t>
            </a:r>
          </a:p>
          <a:p>
            <a:pPr marL="401956" indent="-385763">
              <a:lnSpc>
                <a:spcPct val="115000"/>
              </a:lnSpc>
              <a:spcAft>
                <a:spcPts val="751"/>
              </a:spcAft>
              <a:buAutoNum type="arabicPeriod"/>
            </a:pPr>
            <a:r>
              <a:rPr lang="he-IL" sz="2100" b="1" dirty="0">
                <a:latin typeface="Alef" panose="00000500000000000000" pitchFamily="2" charset="-79"/>
                <a:ea typeface="Times New Roman" panose="02020603050405020304" pitchFamily="18" charset="0"/>
                <a:cs typeface="Alef" panose="00000500000000000000" pitchFamily="2" charset="-79"/>
              </a:rPr>
              <a:t>רשימה חלקית של פיגועים שיזם אצ"ל במהלך שנות "המרד הערבי"</a:t>
            </a:r>
          </a:p>
          <a:p>
            <a:pPr marL="401956" indent="-385763">
              <a:lnSpc>
                <a:spcPct val="115000"/>
              </a:lnSpc>
              <a:spcAft>
                <a:spcPts val="751"/>
              </a:spcAft>
              <a:buAutoNum type="arabicPeriod"/>
            </a:pPr>
            <a:endParaRPr lang="he-IL" sz="2100" b="1" dirty="0">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endPar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endParaRPr lang="he-IL" sz="2100" b="1" dirty="0">
              <a:solidFill>
                <a:srgbClr val="0000FF"/>
              </a:solidFill>
              <a:latin typeface="Alef" panose="00000500000000000000" pitchFamily="2" charset="-79"/>
              <a:ea typeface="Calibri" panose="020F0502020204030204" pitchFamily="34" charset="0"/>
              <a:cs typeface="Alef" panose="00000500000000000000" pitchFamily="2" charset="-79"/>
            </a:endParaRPr>
          </a:p>
        </p:txBody>
      </p:sp>
    </p:spTree>
    <p:extLst>
      <p:ext uri="{BB962C8B-B14F-4D97-AF65-F5344CB8AC3E}">
        <p14:creationId xmlns:p14="http://schemas.microsoft.com/office/powerpoint/2010/main" val="7047187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269773490"/>
              </p:ext>
            </p:extLst>
          </p:nvPr>
        </p:nvGraphicFramePr>
        <p:xfrm>
          <a:off x="1304793" y="1311231"/>
          <a:ext cx="4886728" cy="4469130"/>
        </p:xfrm>
        <a:graphic>
          <a:graphicData uri="http://schemas.openxmlformats.org/drawingml/2006/table">
            <a:tbl>
              <a:tblPr>
                <a:tableStyleId>{5C22544A-7EE6-4342-B048-85BDC9FD1C3A}</a:tableStyleId>
              </a:tblPr>
              <a:tblGrid>
                <a:gridCol w="4886728">
                  <a:extLst>
                    <a:ext uri="{9D8B030D-6E8A-4147-A177-3AD203B41FA5}">
                      <a16:colId xmlns:a16="http://schemas.microsoft.com/office/drawing/2014/main" val="20000"/>
                    </a:ext>
                  </a:extLst>
                </a:gridCol>
              </a:tblGrid>
              <a:tr h="4469130">
                <a:tc>
                  <a:txBody>
                    <a:bodyPr/>
                    <a:lstStyle/>
                    <a:p>
                      <a:pPr marL="457200" algn="r" rtl="1">
                        <a:lnSpc>
                          <a:spcPct val="115000"/>
                        </a:lnSpc>
                        <a:spcAft>
                          <a:spcPts val="1000"/>
                        </a:spcAft>
                      </a:pPr>
                      <a:r>
                        <a:rPr lang="he-IL" sz="1500" dirty="0">
                          <a:effectLst/>
                          <a:latin typeface="Alef" panose="00000500000000000000" pitchFamily="2" charset="-79"/>
                          <a:cs typeface="Alef" panose="00000500000000000000" pitchFamily="2" charset="-79"/>
                        </a:rPr>
                        <a:t>"יהודים! </a:t>
                      </a:r>
                      <a:br>
                        <a:rPr lang="he-IL" sz="1500" dirty="0">
                          <a:effectLst/>
                          <a:latin typeface="Alef" panose="00000500000000000000" pitchFamily="2" charset="-79"/>
                          <a:cs typeface="Alef" panose="00000500000000000000" pitchFamily="2" charset="-79"/>
                        </a:rPr>
                      </a:br>
                      <a:r>
                        <a:rPr lang="he-IL" sz="1500" dirty="0">
                          <a:effectLst/>
                          <a:latin typeface="Alef" panose="00000500000000000000" pitchFamily="2" charset="-79"/>
                          <a:cs typeface="Alef" panose="00000500000000000000" pitchFamily="2" charset="-79"/>
                        </a:rPr>
                        <a:t>אנחנו הפקר בארץ הזאת! ההנהגה מרמה אתכם, כשהיא אומרת, שסידרה את הגנתכם, אנחנו הפקר במושבות, הפקר בערים, הפקר בתל אביב, אנחנו נשינו, ילדינו, אחינו, אחיותינו הפקר למרצח הערבי, - </a:t>
                      </a:r>
                      <a:br>
                        <a:rPr lang="he-IL" sz="1500" dirty="0">
                          <a:effectLst/>
                          <a:latin typeface="Alef" panose="00000500000000000000" pitchFamily="2" charset="-79"/>
                          <a:cs typeface="Alef" panose="00000500000000000000" pitchFamily="2" charset="-79"/>
                        </a:rPr>
                      </a:br>
                      <a:r>
                        <a:rPr lang="he-IL" sz="1500" dirty="0">
                          <a:effectLst/>
                          <a:latin typeface="Alef" panose="00000500000000000000" pitchFamily="2" charset="-79"/>
                          <a:cs typeface="Alef" panose="00000500000000000000" pitchFamily="2" charset="-79"/>
                        </a:rPr>
                        <a:t>ונהיה הפקר כל זמן שתהיו נכנעים לשיטת הכזב הזאת, שיטת 'ההבלגה הפסיבית'. </a:t>
                      </a:r>
                      <a:br>
                        <a:rPr lang="he-IL" sz="1500" dirty="0">
                          <a:effectLst/>
                          <a:latin typeface="Alef" panose="00000500000000000000" pitchFamily="2" charset="-79"/>
                          <a:cs typeface="Alef" panose="00000500000000000000" pitchFamily="2" charset="-79"/>
                        </a:rPr>
                      </a:br>
                      <a:r>
                        <a:rPr lang="he-IL" sz="1500" dirty="0">
                          <a:effectLst/>
                          <a:latin typeface="Alef" panose="00000500000000000000" pitchFamily="2" charset="-79"/>
                          <a:cs typeface="Alef" panose="00000500000000000000" pitchFamily="2" charset="-79"/>
                        </a:rPr>
                        <a:t>יהודים! </a:t>
                      </a:r>
                      <a:br>
                        <a:rPr lang="he-IL" sz="1500" dirty="0">
                          <a:effectLst/>
                          <a:latin typeface="Alef" panose="00000500000000000000" pitchFamily="2" charset="-79"/>
                          <a:cs typeface="Alef" panose="00000500000000000000" pitchFamily="2" charset="-79"/>
                        </a:rPr>
                      </a:br>
                      <a:r>
                        <a:rPr lang="he-IL" sz="1500" dirty="0">
                          <a:effectLst/>
                          <a:latin typeface="Alef" panose="00000500000000000000" pitchFamily="2" charset="-79"/>
                          <a:cs typeface="Alef" panose="00000500000000000000" pitchFamily="2" charset="-79"/>
                        </a:rPr>
                        <a:t>[...]</a:t>
                      </a:r>
                      <a:br>
                        <a:rPr lang="he-IL" sz="1500" dirty="0">
                          <a:effectLst/>
                          <a:latin typeface="Alef" panose="00000500000000000000" pitchFamily="2" charset="-79"/>
                          <a:cs typeface="Alef" panose="00000500000000000000" pitchFamily="2" charset="-79"/>
                        </a:rPr>
                      </a:br>
                      <a:r>
                        <a:rPr lang="he-IL" sz="1500" dirty="0">
                          <a:effectLst/>
                          <a:latin typeface="Alef" panose="00000500000000000000" pitchFamily="2" charset="-79"/>
                          <a:cs typeface="Alef" panose="00000500000000000000" pitchFamily="2" charset="-79"/>
                        </a:rPr>
                        <a:t>ישנה רק דרך אחת להשלטת סדר ובטחון בארץ – והיא העברת המלחמה לשטחי הישוב הערבי והטלת פחד ואימה על המרצחים הערביים!</a:t>
                      </a:r>
                      <a:br>
                        <a:rPr lang="he-IL" sz="1500" dirty="0">
                          <a:effectLst/>
                          <a:latin typeface="Alef" panose="00000500000000000000" pitchFamily="2" charset="-79"/>
                          <a:cs typeface="Alef" panose="00000500000000000000" pitchFamily="2" charset="-79"/>
                        </a:rPr>
                      </a:br>
                      <a:r>
                        <a:rPr lang="he-IL" sz="1500" dirty="0">
                          <a:effectLst/>
                          <a:latin typeface="Alef" panose="00000500000000000000" pitchFamily="2" charset="-79"/>
                          <a:cs typeface="Alef" panose="00000500000000000000" pitchFamily="2" charset="-79"/>
                        </a:rPr>
                        <a:t>[...]</a:t>
                      </a:r>
                      <a:br>
                        <a:rPr lang="he-IL" sz="1500" dirty="0">
                          <a:effectLst/>
                          <a:latin typeface="Alef" panose="00000500000000000000" pitchFamily="2" charset="-79"/>
                          <a:cs typeface="Alef" panose="00000500000000000000" pitchFamily="2" charset="-79"/>
                        </a:rPr>
                      </a:br>
                      <a:r>
                        <a:rPr lang="he-IL" sz="1500" dirty="0">
                          <a:effectLst/>
                          <a:latin typeface="Alef" panose="00000500000000000000" pitchFamily="2" charset="-79"/>
                          <a:cs typeface="Alef" panose="00000500000000000000" pitchFamily="2" charset="-79"/>
                        </a:rPr>
                        <a:t>תהא סיסמתנו 'כפל דם תחת דם!' – ודרך הגנתנו – הטלת חורבן ואימה על ישוב האויב הערבי וקטיעת יד המרצח הערבי בטרם ירימה לרצחנו!" (כרוז אצ"ל, 3 באוקטובר 1938)</a:t>
                      </a:r>
                      <a:endParaRPr lang="en-US" sz="1500" dirty="0">
                        <a:effectLst/>
                        <a:latin typeface="Alef" panose="00000500000000000000" pitchFamily="2" charset="-79"/>
                        <a:ea typeface="Calibri" panose="020F0502020204030204" pitchFamily="34" charset="0"/>
                        <a:cs typeface="Alef" panose="00000500000000000000" pitchFamily="2" charset="-79"/>
                      </a:endParaRPr>
                    </a:p>
                  </a:txBody>
                  <a:tcPr marL="85725" marR="85725" marT="0" marB="0"/>
                </a:tc>
                <a:extLst>
                  <a:ext uri="{0D108BD9-81ED-4DB2-BD59-A6C34878D82A}">
                    <a16:rowId xmlns:a16="http://schemas.microsoft.com/office/drawing/2014/main" val="10000"/>
                  </a:ext>
                </a:extLst>
              </a:tr>
            </a:tbl>
          </a:graphicData>
        </a:graphic>
      </p:graphicFrame>
      <p:sp>
        <p:nvSpPr>
          <p:cNvPr id="3" name="TextBox 2"/>
          <p:cNvSpPr txBox="1"/>
          <p:nvPr/>
        </p:nvSpPr>
        <p:spPr>
          <a:xfrm>
            <a:off x="6317088" y="1034232"/>
            <a:ext cx="2578995" cy="508088"/>
          </a:xfrm>
          <a:prstGeom prst="rect">
            <a:avLst/>
          </a:prstGeom>
          <a:noFill/>
        </p:spPr>
        <p:txBody>
          <a:bodyPr wrap="square" rtlCol="1">
            <a:spAutoFit/>
          </a:bodyPr>
          <a:lstStyle/>
          <a:p>
            <a:r>
              <a:rPr lang="he-IL" sz="1351" dirty="0">
                <a:latin typeface="Alef" panose="00000500000000000000" pitchFamily="2" charset="-79"/>
                <a:cs typeface="Alef" panose="00000500000000000000" pitchFamily="2" charset="-79"/>
              </a:rPr>
              <a:t>טקסט ליצירת טיעונים בעד טרור נגדי</a:t>
            </a:r>
          </a:p>
        </p:txBody>
      </p:sp>
    </p:spTree>
    <p:extLst>
      <p:ext uri="{BB962C8B-B14F-4D97-AF65-F5344CB8AC3E}">
        <p14:creationId xmlns:p14="http://schemas.microsoft.com/office/powerpoint/2010/main" val="7344048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cstate="print">
            <a:extLst>
              <a:ext uri="{28A0092B-C50C-407E-A947-70E740481C1C}">
                <a14:useLocalDpi xmlns:a14="http://schemas.microsoft.com/office/drawing/2010/main" val="0"/>
              </a:ext>
            </a:extLst>
          </a:blip>
          <a:srcRect l="-2" r="47838"/>
          <a:stretch/>
        </p:blipFill>
        <p:spPr bwMode="auto">
          <a:xfrm>
            <a:off x="1674797" y="471638"/>
            <a:ext cx="5062888" cy="6386362"/>
          </a:xfrm>
          <a:prstGeom prst="rect">
            <a:avLst/>
          </a:prstGeom>
          <a:ln>
            <a:noFill/>
          </a:ln>
          <a:extLst>
            <a:ext uri="{53640926-AAD7-44D8-BBD7-CCE9431645EC}">
              <a14:shadowObscured xmlns:a14="http://schemas.microsoft.com/office/drawing/2010/main"/>
            </a:ext>
          </a:extLst>
        </p:spPr>
      </p:pic>
      <p:sp>
        <p:nvSpPr>
          <p:cNvPr id="3" name="TextBox 2"/>
          <p:cNvSpPr txBox="1"/>
          <p:nvPr/>
        </p:nvSpPr>
        <p:spPr>
          <a:xfrm>
            <a:off x="6403715" y="139083"/>
            <a:ext cx="2578995" cy="508088"/>
          </a:xfrm>
          <a:prstGeom prst="rect">
            <a:avLst/>
          </a:prstGeom>
          <a:noFill/>
        </p:spPr>
        <p:txBody>
          <a:bodyPr wrap="square" rtlCol="1">
            <a:spAutoFit/>
          </a:bodyPr>
          <a:lstStyle/>
          <a:p>
            <a:r>
              <a:rPr lang="he-IL" sz="1351" dirty="0">
                <a:latin typeface="Alef" panose="00000500000000000000" pitchFamily="2" charset="-79"/>
                <a:cs typeface="Alef" panose="00000500000000000000" pitchFamily="2" charset="-79"/>
              </a:rPr>
              <a:t>טקסט ליצירת טיעונים נגד טרור נגדי</a:t>
            </a:r>
          </a:p>
        </p:txBody>
      </p:sp>
    </p:spTree>
    <p:extLst>
      <p:ext uri="{BB962C8B-B14F-4D97-AF65-F5344CB8AC3E}">
        <p14:creationId xmlns:p14="http://schemas.microsoft.com/office/powerpoint/2010/main" val="1534724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1564523797"/>
              </p:ext>
            </p:extLst>
          </p:nvPr>
        </p:nvGraphicFramePr>
        <p:xfrm>
          <a:off x="4572002" y="1217894"/>
          <a:ext cx="4572000" cy="4782851"/>
        </p:xfrm>
        <a:graphic>
          <a:graphicData uri="http://schemas.openxmlformats.org/drawingml/2006/table">
            <a:tbl>
              <a:tblPr rtl="1" firstRow="1" firstCol="1" bandRow="1">
                <a:tableStyleId>{5C22544A-7EE6-4342-B048-85BDC9FD1C3A}</a:tableStyleId>
              </a:tblPr>
              <a:tblGrid>
                <a:gridCol w="1581363">
                  <a:extLst>
                    <a:ext uri="{9D8B030D-6E8A-4147-A177-3AD203B41FA5}">
                      <a16:colId xmlns:a16="http://schemas.microsoft.com/office/drawing/2014/main" val="20000"/>
                    </a:ext>
                  </a:extLst>
                </a:gridCol>
                <a:gridCol w="2990637">
                  <a:extLst>
                    <a:ext uri="{9D8B030D-6E8A-4147-A177-3AD203B41FA5}">
                      <a16:colId xmlns:a16="http://schemas.microsoft.com/office/drawing/2014/main" val="20001"/>
                    </a:ext>
                  </a:extLst>
                </a:gridCol>
              </a:tblGrid>
              <a:tr h="189779">
                <a:tc>
                  <a:txBody>
                    <a:bodyPr/>
                    <a:lstStyle/>
                    <a:p>
                      <a:pPr algn="r" rtl="1">
                        <a:lnSpc>
                          <a:spcPct val="115000"/>
                        </a:lnSpc>
                        <a:spcAft>
                          <a:spcPts val="1000"/>
                        </a:spcAft>
                      </a:pPr>
                      <a:r>
                        <a:rPr lang="he-IL" sz="800" dirty="0">
                          <a:effectLst/>
                        </a:rPr>
                        <a:t>תאריך</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פיגוע טרור</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00"/>
                  </a:ext>
                </a:extLst>
              </a:tr>
              <a:tr h="196631">
                <a:tc>
                  <a:txBody>
                    <a:bodyPr/>
                    <a:lstStyle/>
                    <a:p>
                      <a:pPr algn="r" rtl="1">
                        <a:lnSpc>
                          <a:spcPct val="115000"/>
                        </a:lnSpc>
                        <a:spcAft>
                          <a:spcPts val="1000"/>
                        </a:spcAft>
                      </a:pPr>
                      <a:r>
                        <a:rPr lang="he-IL" sz="800">
                          <a:effectLst/>
                        </a:rPr>
                        <a:t>מרץ 1937</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רצח 2 פלסטינים בחוף בת-ים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01"/>
                  </a:ext>
                </a:extLst>
              </a:tr>
              <a:tr h="378873">
                <a:tc>
                  <a:txBody>
                    <a:bodyPr/>
                    <a:lstStyle/>
                    <a:p>
                      <a:pPr algn="r" rtl="1">
                        <a:lnSpc>
                          <a:spcPct val="115000"/>
                        </a:lnSpc>
                        <a:spcAft>
                          <a:spcPts val="1000"/>
                        </a:spcAft>
                      </a:pPr>
                      <a:r>
                        <a:rPr lang="he-IL" sz="800">
                          <a:effectLst/>
                        </a:rPr>
                        <a:t>14.11.37</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dirty="0">
                          <a:effectLst/>
                        </a:rPr>
                        <a:t>10 פלסטינים הרוגים בהתקפה על יישובים ערבים בסביבות ירושלים</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02"/>
                  </a:ext>
                </a:extLst>
              </a:tr>
              <a:tr h="386411">
                <a:tc>
                  <a:txBody>
                    <a:bodyPr/>
                    <a:lstStyle/>
                    <a:p>
                      <a:pPr algn="r" rtl="1">
                        <a:lnSpc>
                          <a:spcPct val="115000"/>
                        </a:lnSpc>
                        <a:spcAft>
                          <a:spcPts val="1000"/>
                        </a:spcAft>
                      </a:pPr>
                      <a:r>
                        <a:rPr lang="he-IL" sz="800">
                          <a:effectLst/>
                        </a:rPr>
                        <a:t>12.4.1938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2 פלסטינים ו – 2 שוטרים בריטים הרוגים בעקבות הנחת פצצה ברכבת בחיפה</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03"/>
                  </a:ext>
                </a:extLst>
              </a:tr>
              <a:tr h="378873">
                <a:tc>
                  <a:txBody>
                    <a:bodyPr/>
                    <a:lstStyle/>
                    <a:p>
                      <a:pPr algn="r" rtl="1">
                        <a:lnSpc>
                          <a:spcPct val="115000"/>
                        </a:lnSpc>
                        <a:spcAft>
                          <a:spcPts val="1000"/>
                        </a:spcAft>
                      </a:pPr>
                      <a:r>
                        <a:rPr lang="he-IL" sz="800">
                          <a:effectLst/>
                        </a:rPr>
                        <a:t>17.4.1938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הרוג פלסטיני אחד בעקבות הנחת פצצה בבית קפה בחיפה</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04"/>
                  </a:ext>
                </a:extLst>
              </a:tr>
              <a:tr h="386411">
                <a:tc>
                  <a:txBody>
                    <a:bodyPr/>
                    <a:lstStyle/>
                    <a:p>
                      <a:pPr algn="r" rtl="1">
                        <a:lnSpc>
                          <a:spcPct val="115000"/>
                        </a:lnSpc>
                        <a:spcAft>
                          <a:spcPts val="1000"/>
                        </a:spcAft>
                      </a:pPr>
                      <a:r>
                        <a:rPr lang="he-IL" sz="800">
                          <a:effectLst/>
                        </a:rPr>
                        <a:t>17.5.1938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dirty="0">
                          <a:effectLst/>
                        </a:rPr>
                        <a:t>שוטר פלסטיני הרוג בהתקפה על אוטובוס בכביש ירושלים-חברון</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05"/>
                  </a:ext>
                </a:extLst>
              </a:tr>
              <a:tr h="189779">
                <a:tc>
                  <a:txBody>
                    <a:bodyPr/>
                    <a:lstStyle/>
                    <a:p>
                      <a:pPr algn="r" rtl="1">
                        <a:lnSpc>
                          <a:spcPct val="115000"/>
                        </a:lnSpc>
                        <a:spcAft>
                          <a:spcPts val="1000"/>
                        </a:spcAft>
                      </a:pPr>
                      <a:r>
                        <a:rPr lang="he-IL" sz="800">
                          <a:effectLst/>
                        </a:rPr>
                        <a:t>24.5.1938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3 פלסטינים הרוגים בפיגוע ירי בחיפה</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06"/>
                  </a:ext>
                </a:extLst>
              </a:tr>
              <a:tr h="189779">
                <a:tc>
                  <a:txBody>
                    <a:bodyPr/>
                    <a:lstStyle/>
                    <a:p>
                      <a:pPr algn="r" rtl="1">
                        <a:lnSpc>
                          <a:spcPct val="115000"/>
                        </a:lnSpc>
                        <a:spcAft>
                          <a:spcPts val="1000"/>
                        </a:spcAft>
                      </a:pPr>
                      <a:r>
                        <a:rPr lang="he-IL" sz="800">
                          <a:effectLst/>
                        </a:rPr>
                        <a:t>23.6.1938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2 פלסטינים הרוגים ליד תל אביב</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07"/>
                  </a:ext>
                </a:extLst>
              </a:tr>
              <a:tr h="189779">
                <a:tc>
                  <a:txBody>
                    <a:bodyPr/>
                    <a:lstStyle/>
                    <a:p>
                      <a:pPr algn="r" rtl="1">
                        <a:lnSpc>
                          <a:spcPct val="115000"/>
                        </a:lnSpc>
                        <a:spcAft>
                          <a:spcPts val="1000"/>
                        </a:spcAft>
                      </a:pPr>
                      <a:r>
                        <a:rPr lang="he-IL" sz="800">
                          <a:effectLst/>
                        </a:rPr>
                        <a:t>26.6.1938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7 פלסטינים נהרגו בפיגוע ירי בחצר בית חולים בחיפה</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08"/>
                  </a:ext>
                </a:extLst>
              </a:tr>
              <a:tr h="386411">
                <a:tc>
                  <a:txBody>
                    <a:bodyPr/>
                    <a:lstStyle/>
                    <a:p>
                      <a:pPr algn="r" rtl="1">
                        <a:lnSpc>
                          <a:spcPct val="115000"/>
                        </a:lnSpc>
                        <a:spcAft>
                          <a:spcPts val="1000"/>
                        </a:spcAft>
                      </a:pPr>
                      <a:r>
                        <a:rPr lang="he-IL" sz="800">
                          <a:effectLst/>
                        </a:rPr>
                        <a:t>סוף יוני 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מספר רב של הרוגים פלסטינים בעקבות זריקת פצצה לשוק ערבי הומה אדם בירושלים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09"/>
                  </a:ext>
                </a:extLst>
              </a:tr>
              <a:tr h="189779">
                <a:tc>
                  <a:txBody>
                    <a:bodyPr/>
                    <a:lstStyle/>
                    <a:p>
                      <a:pPr algn="r" rtl="1">
                        <a:lnSpc>
                          <a:spcPct val="115000"/>
                        </a:lnSpc>
                        <a:spcAft>
                          <a:spcPts val="1000"/>
                        </a:spcAft>
                      </a:pPr>
                      <a:r>
                        <a:rPr lang="he-IL" sz="800">
                          <a:effectLst/>
                        </a:rPr>
                        <a:t>5.7.1938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7 פלסטינים הרוגים במספר פיגועי ירי בתל אביב</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10"/>
                  </a:ext>
                </a:extLst>
              </a:tr>
              <a:tr h="378873">
                <a:tc>
                  <a:txBody>
                    <a:bodyPr/>
                    <a:lstStyle/>
                    <a:p>
                      <a:pPr algn="r" rtl="1">
                        <a:lnSpc>
                          <a:spcPct val="115000"/>
                        </a:lnSpc>
                        <a:spcAft>
                          <a:spcPts val="1000"/>
                        </a:spcAft>
                      </a:pPr>
                      <a:r>
                        <a:rPr lang="he-IL" sz="800">
                          <a:effectLst/>
                        </a:rPr>
                        <a:t>5.7.1938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3 פלסטינים הרוגים בעקבות הנחת פצצה באוטובוס בירושלים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11"/>
                  </a:ext>
                </a:extLst>
              </a:tr>
              <a:tr h="196631">
                <a:tc>
                  <a:txBody>
                    <a:bodyPr/>
                    <a:lstStyle/>
                    <a:p>
                      <a:pPr algn="r" rtl="1">
                        <a:lnSpc>
                          <a:spcPct val="115000"/>
                        </a:lnSpc>
                        <a:spcAft>
                          <a:spcPts val="1000"/>
                        </a:spcAft>
                      </a:pPr>
                      <a:r>
                        <a:rPr lang="he-IL" sz="800">
                          <a:effectLst/>
                        </a:rPr>
                        <a:t>5.7.1938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פלסטיני הרוג בהתקפה נוספת בירושלים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12"/>
                  </a:ext>
                </a:extLst>
              </a:tr>
              <a:tr h="378873">
                <a:tc>
                  <a:txBody>
                    <a:bodyPr/>
                    <a:lstStyle/>
                    <a:p>
                      <a:pPr algn="r" rtl="1">
                        <a:lnSpc>
                          <a:spcPct val="115000"/>
                        </a:lnSpc>
                        <a:spcAft>
                          <a:spcPts val="1000"/>
                        </a:spcAft>
                      </a:pPr>
                      <a:r>
                        <a:rPr lang="he-IL" sz="800">
                          <a:effectLst/>
                        </a:rPr>
                        <a:t>6.7.1938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18 פלסטינים ו – 5 יהודים הרוגים בעקבות הנחת שתי פצצות בשוק ערבי בחיפה. יותר מ – 60 פצועים.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13"/>
                  </a:ext>
                </a:extLst>
              </a:tr>
              <a:tr h="189779">
                <a:tc>
                  <a:txBody>
                    <a:bodyPr/>
                    <a:lstStyle/>
                    <a:p>
                      <a:pPr algn="r" rtl="1">
                        <a:lnSpc>
                          <a:spcPct val="115000"/>
                        </a:lnSpc>
                        <a:spcAft>
                          <a:spcPts val="1000"/>
                        </a:spcAft>
                      </a:pPr>
                      <a:r>
                        <a:rPr lang="he-IL" sz="800">
                          <a:effectLst/>
                        </a:rPr>
                        <a:t>8.7.1938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4 פלסטינים הרוגים בעקבות הנחת פצצה בירושלים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14"/>
                  </a:ext>
                </a:extLst>
              </a:tr>
              <a:tr h="386411">
                <a:tc>
                  <a:txBody>
                    <a:bodyPr/>
                    <a:lstStyle/>
                    <a:p>
                      <a:pPr algn="r" rtl="1">
                        <a:lnSpc>
                          <a:spcPct val="115000"/>
                        </a:lnSpc>
                        <a:spcAft>
                          <a:spcPts val="1000"/>
                        </a:spcAft>
                      </a:pPr>
                      <a:r>
                        <a:rPr lang="he-IL" sz="800">
                          <a:effectLst/>
                        </a:rPr>
                        <a:t>16.7.1938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a:effectLst/>
                        </a:rPr>
                        <a:t>10 פלסטינים הרוגים בעקבות הנחת פצצה בשוק בירושלים.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15"/>
                  </a:ext>
                </a:extLst>
              </a:tr>
              <a:tr h="189779">
                <a:tc>
                  <a:txBody>
                    <a:bodyPr/>
                    <a:lstStyle/>
                    <a:p>
                      <a:pPr algn="r" rtl="1">
                        <a:lnSpc>
                          <a:spcPct val="115000"/>
                        </a:lnSpc>
                        <a:spcAft>
                          <a:spcPts val="1000"/>
                        </a:spcAft>
                      </a:pPr>
                      <a:r>
                        <a:rPr lang="he-IL" sz="800">
                          <a:effectLst/>
                        </a:rPr>
                        <a:t>25.7.1938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tc>
                  <a:txBody>
                    <a:bodyPr/>
                    <a:lstStyle/>
                    <a:p>
                      <a:pPr algn="r" rtl="1">
                        <a:lnSpc>
                          <a:spcPct val="115000"/>
                        </a:lnSpc>
                        <a:spcAft>
                          <a:spcPts val="1000"/>
                        </a:spcAft>
                      </a:pPr>
                      <a:r>
                        <a:rPr lang="he-IL" sz="800" dirty="0">
                          <a:effectLst/>
                        </a:rPr>
                        <a:t>43 פלסטינים הרוגים בעקבות הנחת פצצה בשוק בחיפה.</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50489" marR="50489" marT="0" marB="0"/>
                </a:tc>
                <a:extLst>
                  <a:ext uri="{0D108BD9-81ED-4DB2-BD59-A6C34878D82A}">
                    <a16:rowId xmlns:a16="http://schemas.microsoft.com/office/drawing/2014/main" val="10016"/>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825338392"/>
              </p:ext>
            </p:extLst>
          </p:nvPr>
        </p:nvGraphicFramePr>
        <p:xfrm>
          <a:off x="2" y="1217892"/>
          <a:ext cx="4572000" cy="4782855"/>
        </p:xfrm>
        <a:graphic>
          <a:graphicData uri="http://schemas.openxmlformats.org/drawingml/2006/table">
            <a:tbl>
              <a:tblPr rtl="1" firstRow="1" firstCol="1" bandRow="1">
                <a:tableStyleId>{5C22544A-7EE6-4342-B048-85BDC9FD1C3A}</a:tableStyleId>
              </a:tblPr>
              <a:tblGrid>
                <a:gridCol w="1581363">
                  <a:extLst>
                    <a:ext uri="{9D8B030D-6E8A-4147-A177-3AD203B41FA5}">
                      <a16:colId xmlns:a16="http://schemas.microsoft.com/office/drawing/2014/main" val="20000"/>
                    </a:ext>
                  </a:extLst>
                </a:gridCol>
                <a:gridCol w="2990637">
                  <a:extLst>
                    <a:ext uri="{9D8B030D-6E8A-4147-A177-3AD203B41FA5}">
                      <a16:colId xmlns:a16="http://schemas.microsoft.com/office/drawing/2014/main" val="20001"/>
                    </a:ext>
                  </a:extLst>
                </a:gridCol>
              </a:tblGrid>
              <a:tr h="189725">
                <a:tc>
                  <a:txBody>
                    <a:bodyPr/>
                    <a:lstStyle/>
                    <a:p>
                      <a:pPr algn="r" rtl="1">
                        <a:lnSpc>
                          <a:spcPct val="115000"/>
                        </a:lnSpc>
                        <a:spcAft>
                          <a:spcPts val="1000"/>
                        </a:spcAft>
                      </a:pPr>
                      <a:r>
                        <a:rPr lang="he-IL" sz="800" dirty="0">
                          <a:effectLst/>
                        </a:rPr>
                        <a:t>תאריך</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פיגוע טרור</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00"/>
                  </a:ext>
                </a:extLst>
              </a:tr>
              <a:tr h="189725">
                <a:tc>
                  <a:txBody>
                    <a:bodyPr/>
                    <a:lstStyle/>
                    <a:p>
                      <a:pPr algn="r" rtl="1">
                        <a:lnSpc>
                          <a:spcPct val="115000"/>
                        </a:lnSpc>
                        <a:spcAft>
                          <a:spcPts val="1000"/>
                        </a:spcAft>
                      </a:pPr>
                      <a:r>
                        <a:rPr lang="he-IL" sz="800">
                          <a:effectLst/>
                        </a:rPr>
                        <a:t>26.8.1938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24 פלסטינים הרוגים בעקבות הנחת פצצה בשוק ביפו.</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01"/>
                  </a:ext>
                </a:extLst>
              </a:tr>
              <a:tr h="765065">
                <a:tc>
                  <a:txBody>
                    <a:bodyPr/>
                    <a:lstStyle/>
                    <a:p>
                      <a:pPr algn="r" rtl="1">
                        <a:lnSpc>
                          <a:spcPct val="115000"/>
                        </a:lnSpc>
                        <a:spcAft>
                          <a:spcPts val="1000"/>
                        </a:spcAft>
                      </a:pPr>
                      <a:r>
                        <a:rPr lang="he-IL" sz="800">
                          <a:effectLst/>
                        </a:rPr>
                        <a:t>27.2.1939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33 פלסטינים הרוגים במספר התקפות, ביניהן 24 פלסטינים הרוגים בעקבות הנחת פצצה בשוק ערבי בחיפה ו – 4 הרוגים בעקבות הנחת פצצה בשוק ירקות ערבי בירושלים.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02"/>
                  </a:ext>
                </a:extLst>
              </a:tr>
              <a:tr h="386300">
                <a:tc>
                  <a:txBody>
                    <a:bodyPr/>
                    <a:lstStyle/>
                    <a:p>
                      <a:pPr algn="r" rtl="1">
                        <a:lnSpc>
                          <a:spcPct val="115000"/>
                        </a:lnSpc>
                        <a:spcAft>
                          <a:spcPts val="1000"/>
                        </a:spcAft>
                      </a:pPr>
                      <a:r>
                        <a:rPr lang="he-IL" sz="800" dirty="0">
                          <a:effectLst/>
                        </a:rPr>
                        <a:t>29.5.1939</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5 פלסטינים הרוגים בעקבות הנחת מוקש בקולנוע בירושלים.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03"/>
                  </a:ext>
                </a:extLst>
              </a:tr>
              <a:tr h="189725">
                <a:tc>
                  <a:txBody>
                    <a:bodyPr/>
                    <a:lstStyle/>
                    <a:p>
                      <a:pPr algn="r" rtl="1">
                        <a:lnSpc>
                          <a:spcPct val="115000"/>
                        </a:lnSpc>
                        <a:spcAft>
                          <a:spcPts val="1000"/>
                        </a:spcAft>
                      </a:pPr>
                      <a:r>
                        <a:rPr lang="he-IL" sz="800">
                          <a:effectLst/>
                        </a:rPr>
                        <a:t>29.5.1939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5 פלסטינים הרוגים בעקבות פשיטה על כפר פלסטיני.</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04"/>
                  </a:ext>
                </a:extLst>
              </a:tr>
              <a:tr h="378765">
                <a:tc>
                  <a:txBody>
                    <a:bodyPr/>
                    <a:lstStyle/>
                    <a:p>
                      <a:pPr algn="r" rtl="1">
                        <a:lnSpc>
                          <a:spcPct val="115000"/>
                        </a:lnSpc>
                        <a:spcAft>
                          <a:spcPts val="1000"/>
                        </a:spcAft>
                      </a:pPr>
                      <a:r>
                        <a:rPr lang="he-IL" sz="800">
                          <a:effectLst/>
                        </a:rPr>
                        <a:t>2.6.1939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5 פלסטינים הרוגים בעקבות הנחת פצצה בשער יפו בירושלים.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05"/>
                  </a:ext>
                </a:extLst>
              </a:tr>
              <a:tr h="386300">
                <a:tc>
                  <a:txBody>
                    <a:bodyPr/>
                    <a:lstStyle/>
                    <a:p>
                      <a:pPr algn="r" rtl="1">
                        <a:lnSpc>
                          <a:spcPct val="115000"/>
                        </a:lnSpc>
                        <a:spcAft>
                          <a:spcPts val="1000"/>
                        </a:spcAft>
                      </a:pPr>
                      <a:r>
                        <a:rPr lang="he-IL" sz="800">
                          <a:effectLst/>
                        </a:rPr>
                        <a:t>12.6.1939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חבלן בריטי נהרג בניסיון לנטרל פצצה שהונחה בסניף דואר בירושלים.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06"/>
                  </a:ext>
                </a:extLst>
              </a:tr>
              <a:tr h="189725">
                <a:tc>
                  <a:txBody>
                    <a:bodyPr/>
                    <a:lstStyle/>
                    <a:p>
                      <a:pPr algn="r" rtl="1">
                        <a:lnSpc>
                          <a:spcPct val="115000"/>
                        </a:lnSpc>
                        <a:spcAft>
                          <a:spcPts val="1000"/>
                        </a:spcAft>
                      </a:pPr>
                      <a:r>
                        <a:rPr lang="he-IL" sz="800">
                          <a:effectLst/>
                        </a:rPr>
                        <a:t>16.6.1939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6 פלסטינים הרוגים במספר התקפות בירושלים.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07"/>
                  </a:ext>
                </a:extLst>
              </a:tr>
              <a:tr h="386300">
                <a:tc>
                  <a:txBody>
                    <a:bodyPr/>
                    <a:lstStyle/>
                    <a:p>
                      <a:pPr algn="r" rtl="1">
                        <a:lnSpc>
                          <a:spcPct val="115000"/>
                        </a:lnSpc>
                        <a:spcAft>
                          <a:spcPts val="1000"/>
                        </a:spcAft>
                      </a:pPr>
                      <a:r>
                        <a:rPr lang="he-IL" sz="800">
                          <a:effectLst/>
                        </a:rPr>
                        <a:t>19.6.1939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20 פלסטינים הרוגים בעקבות התפוצצות חמור נפץ בשוק ערבי בחיפה.</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08"/>
                  </a:ext>
                </a:extLst>
              </a:tr>
              <a:tr h="189725">
                <a:tc>
                  <a:txBody>
                    <a:bodyPr/>
                    <a:lstStyle/>
                    <a:p>
                      <a:pPr algn="r" rtl="1">
                        <a:lnSpc>
                          <a:spcPct val="115000"/>
                        </a:lnSpc>
                        <a:spcAft>
                          <a:spcPts val="1000"/>
                        </a:spcAft>
                      </a:pPr>
                      <a:r>
                        <a:rPr lang="he-IL" sz="800">
                          <a:effectLst/>
                        </a:rPr>
                        <a:t>29.6.1939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13 פלסטינים הרוגים במספר התקפות ירי באזור יפו</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09"/>
                  </a:ext>
                </a:extLst>
              </a:tr>
              <a:tr h="189725">
                <a:tc>
                  <a:txBody>
                    <a:bodyPr/>
                    <a:lstStyle/>
                    <a:p>
                      <a:pPr algn="r" rtl="1">
                        <a:lnSpc>
                          <a:spcPct val="115000"/>
                        </a:lnSpc>
                        <a:spcAft>
                          <a:spcPts val="1000"/>
                        </a:spcAft>
                      </a:pPr>
                      <a:r>
                        <a:rPr lang="he-IL" sz="800">
                          <a:effectLst/>
                        </a:rPr>
                        <a:t>30.6.1939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הרוג פלסטיני בשוק בירושלים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10"/>
                  </a:ext>
                </a:extLst>
              </a:tr>
              <a:tr h="189725">
                <a:tc>
                  <a:txBody>
                    <a:bodyPr/>
                    <a:lstStyle/>
                    <a:p>
                      <a:pPr algn="r" rtl="1">
                        <a:lnSpc>
                          <a:spcPct val="115000"/>
                        </a:lnSpc>
                        <a:spcAft>
                          <a:spcPts val="1000"/>
                        </a:spcAft>
                      </a:pPr>
                      <a:r>
                        <a:rPr lang="he-IL" sz="800">
                          <a:effectLst/>
                        </a:rPr>
                        <a:t>30.6.1939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2 פלסטינים נורו ונהרגו בכפר ליפתא</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11"/>
                  </a:ext>
                </a:extLst>
              </a:tr>
              <a:tr h="196575">
                <a:tc>
                  <a:txBody>
                    <a:bodyPr/>
                    <a:lstStyle/>
                    <a:p>
                      <a:pPr algn="r" rtl="1">
                        <a:lnSpc>
                          <a:spcPct val="115000"/>
                        </a:lnSpc>
                        <a:spcAft>
                          <a:spcPts val="1000"/>
                        </a:spcAft>
                      </a:pPr>
                      <a:r>
                        <a:rPr lang="he-IL" sz="800">
                          <a:effectLst/>
                        </a:rPr>
                        <a:t>3.7.1939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הרוג פלסטיני בעקבות הטמנת פצצה בשוק בחיפה</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12"/>
                  </a:ext>
                </a:extLst>
              </a:tr>
              <a:tr h="189725">
                <a:tc>
                  <a:txBody>
                    <a:bodyPr/>
                    <a:lstStyle/>
                    <a:p>
                      <a:pPr algn="r" rtl="1">
                        <a:lnSpc>
                          <a:spcPct val="115000"/>
                        </a:lnSpc>
                        <a:spcAft>
                          <a:spcPts val="1000"/>
                        </a:spcAft>
                      </a:pPr>
                      <a:r>
                        <a:rPr lang="he-IL" sz="800">
                          <a:effectLst/>
                        </a:rPr>
                        <a:t>4.7.1939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2 פלסטינים הרוגים בשתי התקפות בירושלים</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13"/>
                  </a:ext>
                </a:extLst>
              </a:tr>
              <a:tr h="189725">
                <a:tc>
                  <a:txBody>
                    <a:bodyPr/>
                    <a:lstStyle/>
                    <a:p>
                      <a:pPr algn="r" rtl="1">
                        <a:lnSpc>
                          <a:spcPct val="115000"/>
                        </a:lnSpc>
                        <a:spcAft>
                          <a:spcPts val="1000"/>
                        </a:spcAft>
                      </a:pPr>
                      <a:r>
                        <a:rPr lang="he-IL" sz="800">
                          <a:effectLst/>
                        </a:rPr>
                        <a:t>20.7.1939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הרוג פלסטיני בתחנת רכבת ביפו</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14"/>
                  </a:ext>
                </a:extLst>
              </a:tr>
              <a:tr h="189725">
                <a:tc>
                  <a:txBody>
                    <a:bodyPr/>
                    <a:lstStyle/>
                    <a:p>
                      <a:pPr algn="r" rtl="1">
                        <a:lnSpc>
                          <a:spcPct val="115000"/>
                        </a:lnSpc>
                        <a:spcAft>
                          <a:spcPts val="1000"/>
                        </a:spcAft>
                      </a:pPr>
                      <a:r>
                        <a:rPr lang="he-IL" sz="800">
                          <a:effectLst/>
                        </a:rPr>
                        <a:t>20.7.1939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6 פלסטינים הרוגים במספר התקפות בתל אביב</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15"/>
                  </a:ext>
                </a:extLst>
              </a:tr>
              <a:tr h="196575">
                <a:tc>
                  <a:txBody>
                    <a:bodyPr/>
                    <a:lstStyle/>
                    <a:p>
                      <a:pPr algn="r" rtl="1">
                        <a:lnSpc>
                          <a:spcPct val="115000"/>
                        </a:lnSpc>
                        <a:spcAft>
                          <a:spcPts val="1000"/>
                        </a:spcAft>
                      </a:pPr>
                      <a:r>
                        <a:rPr lang="he-IL" sz="800">
                          <a:effectLst/>
                        </a:rPr>
                        <a:t>20.7.1939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a:effectLst/>
                        </a:rPr>
                        <a:t>3 פלסטינים נרצחו ברחובות</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16"/>
                  </a:ext>
                </a:extLst>
              </a:tr>
              <a:tr h="189725">
                <a:tc>
                  <a:txBody>
                    <a:bodyPr/>
                    <a:lstStyle/>
                    <a:p>
                      <a:pPr algn="r" rtl="1">
                        <a:lnSpc>
                          <a:spcPct val="115000"/>
                        </a:lnSpc>
                        <a:spcAft>
                          <a:spcPts val="1000"/>
                        </a:spcAft>
                      </a:pPr>
                      <a:r>
                        <a:rPr lang="he-IL" sz="800">
                          <a:effectLst/>
                        </a:rPr>
                        <a:t>27.8.1939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tc>
                  <a:txBody>
                    <a:bodyPr/>
                    <a:lstStyle/>
                    <a:p>
                      <a:pPr algn="r" rtl="1">
                        <a:lnSpc>
                          <a:spcPct val="115000"/>
                        </a:lnSpc>
                        <a:spcAft>
                          <a:spcPts val="1000"/>
                        </a:spcAft>
                      </a:pPr>
                      <a:r>
                        <a:rPr lang="he-IL" sz="800" dirty="0">
                          <a:effectLst/>
                        </a:rPr>
                        <a:t>2 חיילים בריטים נהרגו ממוקש שהונח בירושלים</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50475" marR="50475" marT="0" marB="0"/>
                </a:tc>
                <a:extLst>
                  <a:ext uri="{0D108BD9-81ED-4DB2-BD59-A6C34878D82A}">
                    <a16:rowId xmlns:a16="http://schemas.microsoft.com/office/drawing/2014/main" val="10017"/>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1070049882"/>
              </p:ext>
            </p:extLst>
          </p:nvPr>
        </p:nvGraphicFramePr>
        <p:xfrm>
          <a:off x="986039" y="944185"/>
          <a:ext cx="7886700" cy="262890"/>
        </p:xfrm>
        <a:graphic>
          <a:graphicData uri="http://schemas.openxmlformats.org/drawingml/2006/table">
            <a:tbl>
              <a:tblPr>
                <a:tableStyleId>{5C22544A-7EE6-4342-B048-85BDC9FD1C3A}</a:tableStyleId>
              </a:tblPr>
              <a:tblGrid>
                <a:gridCol w="7886700">
                  <a:extLst>
                    <a:ext uri="{9D8B030D-6E8A-4147-A177-3AD203B41FA5}">
                      <a16:colId xmlns:a16="http://schemas.microsoft.com/office/drawing/2014/main" val="20000"/>
                    </a:ext>
                  </a:extLst>
                </a:gridCol>
              </a:tblGrid>
              <a:tr h="262890">
                <a:tc>
                  <a:txBody>
                    <a:bodyPr/>
                    <a:lstStyle/>
                    <a:p>
                      <a:pPr algn="r" rtl="1">
                        <a:lnSpc>
                          <a:spcPct val="115000"/>
                        </a:lnSpc>
                        <a:spcAft>
                          <a:spcPts val="1000"/>
                        </a:spcAft>
                      </a:pPr>
                      <a:r>
                        <a:rPr lang="he-IL" sz="1500" b="1" dirty="0">
                          <a:solidFill>
                            <a:schemeClr val="tx1"/>
                          </a:solidFill>
                          <a:effectLst/>
                          <a:latin typeface="Alef" panose="00000500000000000000" pitchFamily="2" charset="-79"/>
                          <a:cs typeface="Alef" panose="00000500000000000000" pitchFamily="2" charset="-79"/>
                        </a:rPr>
                        <a:t>רשימה חלקית של פיגועים שיזם אצ"ל במהלך שנות "המרד הערבי</a:t>
                      </a:r>
                      <a:r>
                        <a:rPr lang="he-IL" sz="1500" b="1" dirty="0" smtClean="0">
                          <a:solidFill>
                            <a:schemeClr val="tx1"/>
                          </a:solidFill>
                          <a:effectLst/>
                          <a:latin typeface="Alef" panose="00000500000000000000" pitchFamily="2" charset="-79"/>
                          <a:cs typeface="Alef" panose="00000500000000000000" pitchFamily="2" charset="-79"/>
                        </a:rPr>
                        <a:t>"</a:t>
                      </a:r>
                      <a:endParaRPr lang="en-US" sz="1500" b="1" dirty="0">
                        <a:solidFill>
                          <a:schemeClr val="tx1"/>
                        </a:solidFill>
                        <a:effectLst/>
                        <a:latin typeface="Alef" panose="00000500000000000000" pitchFamily="2" charset="-79"/>
                        <a:ea typeface="Calibri" panose="020F0502020204030204" pitchFamily="34" charset="0"/>
                        <a:cs typeface="Alef" panose="00000500000000000000" pitchFamily="2" charset="-79"/>
                      </a:endParaRPr>
                    </a:p>
                  </a:txBody>
                  <a:tcPr marL="85725" marR="85725" marT="0" marB="0">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977700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81251" y="1038266"/>
            <a:ext cx="4572000" cy="3840539"/>
          </a:xfrm>
          <a:prstGeom prst="rect">
            <a:avLst/>
          </a:prstGeom>
        </p:spPr>
        <p:txBody>
          <a:bodyPr>
            <a:spAutoFit/>
          </a:bodyPr>
          <a:lstStyle/>
          <a:p>
            <a:pPr marL="16193">
              <a:lnSpc>
                <a:spcPct val="115000"/>
              </a:lnSpc>
              <a:spcAft>
                <a:spcPts val="751"/>
              </a:spcAft>
            </a:pPr>
            <a:r>
              <a:rPr lang="he-IL" sz="2251" b="1" i="1" dirty="0">
                <a:solidFill>
                  <a:srgbClr val="0000FF"/>
                </a:solidFill>
                <a:latin typeface="Alef" panose="00000500000000000000" pitchFamily="2" charset="-79"/>
                <a:ea typeface="Times New Roman" panose="02020603050405020304" pitchFamily="18" charset="0"/>
                <a:cs typeface="Alef" panose="00000500000000000000" pitchFamily="2" charset="-79"/>
              </a:rPr>
              <a:t>סדק </a:t>
            </a:r>
            <a:r>
              <a:rPr lang="he-IL" sz="2251" b="1" i="1" dirty="0" smtClean="0">
                <a:solidFill>
                  <a:srgbClr val="0000FF"/>
                </a:solidFill>
                <a:latin typeface="Alef" panose="00000500000000000000" pitchFamily="2" charset="-79"/>
                <a:ea typeface="Times New Roman" panose="02020603050405020304" pitchFamily="18" charset="0"/>
                <a:cs typeface="Alef" panose="00000500000000000000" pitchFamily="2" charset="-79"/>
              </a:rPr>
              <a:t>תשיעי</a:t>
            </a:r>
            <a:endParaRPr lang="en-US" sz="2251" b="1" dirty="0">
              <a:latin typeface="Alef" panose="00000500000000000000" pitchFamily="2" charset="-79"/>
              <a:ea typeface="Calibri" panose="020F0502020204030204" pitchFamily="34" charset="0"/>
              <a:cs typeface="Alef" panose="00000500000000000000" pitchFamily="2" charset="-79"/>
            </a:endParaRPr>
          </a:p>
          <a:p>
            <a:pPr marL="16193">
              <a:lnSpc>
                <a:spcPct val="115000"/>
              </a:lnSpc>
              <a:spcAft>
                <a:spcPts val="751"/>
              </a:spcAft>
            </a:pPr>
            <a:r>
              <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rPr>
              <a:t>השבת השחורה</a:t>
            </a:r>
          </a:p>
          <a:p>
            <a:pPr marL="16193">
              <a:lnSpc>
                <a:spcPct val="115000"/>
              </a:lnSpc>
              <a:spcAft>
                <a:spcPts val="751"/>
              </a:spcAft>
            </a:pPr>
            <a:endParaRPr lang="he-IL" sz="2400" b="1" dirty="0">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r>
              <a:rPr lang="he-IL" sz="2400" b="1" dirty="0">
                <a:latin typeface="Alef" panose="00000500000000000000" pitchFamily="2" charset="-79"/>
                <a:ea typeface="Times New Roman" panose="02020603050405020304" pitchFamily="18" charset="0"/>
                <a:cs typeface="Alef" panose="00000500000000000000" pitchFamily="2" charset="-79"/>
              </a:rPr>
              <a:t>מהעבר להווה – חדר </a:t>
            </a:r>
            <a:r>
              <a:rPr lang="he-IL" sz="2400" b="1" dirty="0" err="1">
                <a:latin typeface="Alef" panose="00000500000000000000" pitchFamily="2" charset="-79"/>
                <a:ea typeface="Times New Roman" panose="02020603050405020304" pitchFamily="18" charset="0"/>
                <a:cs typeface="Alef" panose="00000500000000000000" pitchFamily="2" charset="-79"/>
              </a:rPr>
              <a:t>עדנאן</a:t>
            </a:r>
            <a:r>
              <a:rPr lang="he-IL" sz="2400" b="1" dirty="0">
                <a:latin typeface="Alef" panose="00000500000000000000" pitchFamily="2" charset="-79"/>
                <a:ea typeface="Times New Roman" panose="02020603050405020304" pitchFamily="18" charset="0"/>
                <a:cs typeface="Alef" panose="00000500000000000000" pitchFamily="2" charset="-79"/>
              </a:rPr>
              <a:t> מוסא"</a:t>
            </a:r>
          </a:p>
          <a:p>
            <a:pPr marL="16193">
              <a:lnSpc>
                <a:spcPct val="115000"/>
              </a:lnSpc>
              <a:spcAft>
                <a:spcPts val="751"/>
              </a:spcAft>
            </a:pPr>
            <a:endParaRPr lang="he-IL" sz="2100" b="1" dirty="0">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r>
              <a:rPr lang="he-IL" sz="2100" b="1" dirty="0">
                <a:latin typeface="Alef" panose="00000500000000000000" pitchFamily="2" charset="-79"/>
                <a:ea typeface="Times New Roman" panose="02020603050405020304" pitchFamily="18" charset="0"/>
                <a:cs typeface="Alef" panose="00000500000000000000" pitchFamily="2" charset="-79"/>
              </a:rPr>
              <a:t>טבלאות נתונים על מעצרים מנהליים עד 2015, ארגון "בצלם". </a:t>
            </a:r>
            <a:endPar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endParaRPr lang="he-IL" sz="2100" b="1" dirty="0">
              <a:solidFill>
                <a:srgbClr val="0000FF"/>
              </a:solidFill>
              <a:latin typeface="Alef" panose="00000500000000000000" pitchFamily="2" charset="-79"/>
              <a:ea typeface="Calibri" panose="020F0502020204030204" pitchFamily="34" charset="0"/>
              <a:cs typeface="Alef" panose="00000500000000000000" pitchFamily="2" charset="-79"/>
            </a:endParaRPr>
          </a:p>
        </p:txBody>
      </p:sp>
    </p:spTree>
    <p:extLst>
      <p:ext uri="{BB962C8B-B14F-4D97-AF65-F5344CB8AC3E}">
        <p14:creationId xmlns:p14="http://schemas.microsoft.com/office/powerpoint/2010/main" val="9044763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5109696" y="1109714"/>
            <a:ext cx="3667259" cy="2114031"/>
          </a:xfrm>
          <a:prstGeom prst="rect">
            <a:avLst/>
          </a:prstGeom>
          <a:noFill/>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521595" y="1109714"/>
            <a:ext cx="3725127" cy="2114031"/>
          </a:xfrm>
          <a:prstGeom prst="rect">
            <a:avLst/>
          </a:prstGeom>
          <a:noFill/>
        </p:spPr>
      </p:pic>
      <p:pic>
        <p:nvPicPr>
          <p:cNvPr id="7" name="Picture 6"/>
          <p:cNvPicPr/>
          <p:nvPr/>
        </p:nvPicPr>
        <p:blipFill>
          <a:blip r:embed="rId4">
            <a:extLst>
              <a:ext uri="{28A0092B-C50C-407E-A947-70E740481C1C}">
                <a14:useLocalDpi xmlns:a14="http://schemas.microsoft.com/office/drawing/2010/main" val="0"/>
              </a:ext>
            </a:extLst>
          </a:blip>
          <a:srcRect/>
          <a:stretch>
            <a:fillRect/>
          </a:stretch>
        </p:blipFill>
        <p:spPr bwMode="auto">
          <a:xfrm>
            <a:off x="5109696" y="3709184"/>
            <a:ext cx="3667259" cy="2093555"/>
          </a:xfrm>
          <a:prstGeom prst="rect">
            <a:avLst/>
          </a:prstGeom>
          <a:noFill/>
        </p:spPr>
      </p:pic>
    </p:spTree>
    <p:extLst>
      <p:ext uri="{BB962C8B-B14F-4D97-AF65-F5344CB8AC3E}">
        <p14:creationId xmlns:p14="http://schemas.microsoft.com/office/powerpoint/2010/main" val="7299529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6479" y="1695087"/>
            <a:ext cx="4572000" cy="1993110"/>
          </a:xfrm>
          <a:prstGeom prst="rect">
            <a:avLst/>
          </a:prstGeom>
        </p:spPr>
        <p:txBody>
          <a:bodyPr>
            <a:spAutoFit/>
          </a:bodyPr>
          <a:lstStyle/>
          <a:p>
            <a:pPr marL="16193">
              <a:lnSpc>
                <a:spcPct val="115000"/>
              </a:lnSpc>
              <a:spcAft>
                <a:spcPts val="751"/>
              </a:spcAft>
            </a:pPr>
            <a:r>
              <a:rPr lang="he-IL" sz="2251" b="1" i="1" dirty="0">
                <a:solidFill>
                  <a:srgbClr val="0000FF"/>
                </a:solidFill>
                <a:latin typeface="Alef" panose="00000500000000000000" pitchFamily="2" charset="-79"/>
                <a:ea typeface="Times New Roman" panose="02020603050405020304" pitchFamily="18" charset="0"/>
                <a:cs typeface="Alef" panose="00000500000000000000" pitchFamily="2" charset="-79"/>
              </a:rPr>
              <a:t>סדק </a:t>
            </a:r>
            <a:r>
              <a:rPr lang="he-IL" sz="2251" b="1" i="1" dirty="0" smtClean="0">
                <a:solidFill>
                  <a:srgbClr val="0000FF"/>
                </a:solidFill>
                <a:latin typeface="Alef" panose="00000500000000000000" pitchFamily="2" charset="-79"/>
                <a:ea typeface="Times New Roman" panose="02020603050405020304" pitchFamily="18" charset="0"/>
                <a:cs typeface="Alef" panose="00000500000000000000" pitchFamily="2" charset="-79"/>
              </a:rPr>
              <a:t>אחד עשר</a:t>
            </a:r>
            <a:endParaRPr lang="en-US" sz="2251" b="1" dirty="0">
              <a:latin typeface="Alef" panose="00000500000000000000" pitchFamily="2" charset="-79"/>
              <a:ea typeface="Calibri" panose="020F0502020204030204" pitchFamily="34" charset="0"/>
              <a:cs typeface="Alef" panose="00000500000000000000" pitchFamily="2" charset="-79"/>
            </a:endParaRPr>
          </a:p>
          <a:p>
            <a:pPr marL="16193">
              <a:lnSpc>
                <a:spcPct val="115000"/>
              </a:lnSpc>
              <a:spcAft>
                <a:spcPts val="751"/>
              </a:spcAft>
            </a:pPr>
            <a:r>
              <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rPr>
              <a:t>תכנית החלוקה</a:t>
            </a:r>
          </a:p>
          <a:p>
            <a:pPr marL="16193">
              <a:lnSpc>
                <a:spcPct val="115000"/>
              </a:lnSpc>
              <a:spcAft>
                <a:spcPts val="751"/>
              </a:spcAft>
            </a:pPr>
            <a:r>
              <a:rPr lang="he-IL" sz="2400" b="1" dirty="0">
                <a:latin typeface="Alef" panose="00000500000000000000" pitchFamily="2" charset="-79"/>
                <a:ea typeface="Times New Roman" panose="02020603050405020304" pitchFamily="18" charset="0"/>
                <a:cs typeface="Alef" panose="00000500000000000000" pitchFamily="2" charset="-79"/>
              </a:rPr>
              <a:t>מפות</a:t>
            </a:r>
          </a:p>
          <a:p>
            <a:pPr marL="16193">
              <a:lnSpc>
                <a:spcPct val="115000"/>
              </a:lnSpc>
              <a:spcAft>
                <a:spcPts val="751"/>
              </a:spcAft>
            </a:pPr>
            <a:endParaRPr lang="he-IL" sz="2100" b="1" dirty="0">
              <a:solidFill>
                <a:srgbClr val="0000FF"/>
              </a:solidFill>
              <a:latin typeface="Alef" panose="00000500000000000000" pitchFamily="2" charset="-79"/>
              <a:ea typeface="Calibri" panose="020F0502020204030204" pitchFamily="34" charset="0"/>
              <a:cs typeface="Alef" panose="00000500000000000000" pitchFamily="2" charset="-79"/>
            </a:endParaRPr>
          </a:p>
        </p:txBody>
      </p:sp>
    </p:spTree>
    <p:extLst>
      <p:ext uri="{BB962C8B-B14F-4D97-AF65-F5344CB8AC3E}">
        <p14:creationId xmlns:p14="http://schemas.microsoft.com/office/powerpoint/2010/main" val="37212630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tretch>
            <a:fillRect/>
          </a:stretch>
        </p:blipFill>
        <p:spPr>
          <a:xfrm>
            <a:off x="5159999" y="857252"/>
            <a:ext cx="3068392" cy="4690928"/>
          </a:xfrm>
          <a:prstGeom prst="rect">
            <a:avLst/>
          </a:prstGeom>
        </p:spPr>
      </p:pic>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1353470" y="857252"/>
            <a:ext cx="2881648" cy="4607417"/>
          </a:xfrm>
          <a:prstGeom prst="rect">
            <a:avLst/>
          </a:prstGeom>
        </p:spPr>
      </p:pic>
      <p:sp>
        <p:nvSpPr>
          <p:cNvPr id="4" name="Text Box 5"/>
          <p:cNvSpPr txBox="1"/>
          <p:nvPr/>
        </p:nvSpPr>
        <p:spPr>
          <a:xfrm>
            <a:off x="6087804" y="5602151"/>
            <a:ext cx="2034064" cy="264319"/>
          </a:xfrm>
          <a:prstGeom prst="rect">
            <a:avLst/>
          </a:prstGeom>
          <a:solidFill>
            <a:prstClr val="white"/>
          </a:solidFill>
          <a:ln>
            <a:noFill/>
          </a:ln>
          <a:effectLst/>
        </p:spPr>
        <p:txBody>
          <a:bodyPr rot="0" spcFirstLastPara="0" vert="horz" wrap="square" lIns="0" tIns="0" rIns="0" bIns="0" numCol="1" spcCol="0" rtlCol="1" fromWordArt="0" anchor="t" anchorCtr="0" forceAA="0" compatLnSpc="1">
            <a:prstTxWarp prst="textNoShape">
              <a:avLst/>
            </a:prstTxWarp>
            <a:noAutofit/>
          </a:bodyPr>
          <a:lstStyle/>
          <a:p>
            <a:pPr algn="ctr">
              <a:spcAft>
                <a:spcPts val="751"/>
              </a:spcAft>
            </a:pPr>
            <a:r>
              <a:rPr lang="he-IL" sz="1200" b="1" i="1" dirty="0">
                <a:solidFill>
                  <a:srgbClr val="0000FF"/>
                </a:solidFill>
                <a:latin typeface="Calibri" panose="020F0502020204030204" pitchFamily="34" charset="0"/>
                <a:ea typeface="Calibri" panose="020F0502020204030204" pitchFamily="34" charset="0"/>
                <a:cs typeface="Alef" panose="00000500000000000000" pitchFamily="2" charset="-79"/>
              </a:rPr>
              <a:t>מפת בעלות יהודית על הקרקע, הסוכנות היהודית, דצמבר 1944</a:t>
            </a:r>
            <a:endParaRPr lang="en-US" sz="1200" b="1" i="1" dirty="0">
              <a:solidFill>
                <a:srgbClr val="0000FF"/>
              </a:solidFill>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1726098" y="5606179"/>
            <a:ext cx="2509020" cy="276999"/>
          </a:xfrm>
          <a:prstGeom prst="rect">
            <a:avLst/>
          </a:prstGeom>
        </p:spPr>
        <p:txBody>
          <a:bodyPr wrap="none">
            <a:spAutoFit/>
          </a:bodyPr>
          <a:lstStyle/>
          <a:p>
            <a:pPr algn="ctr">
              <a:spcAft>
                <a:spcPts val="751"/>
              </a:spcAft>
            </a:pPr>
            <a:r>
              <a:rPr lang="he-IL" sz="1200" b="1" i="1" dirty="0">
                <a:solidFill>
                  <a:srgbClr val="0000FF"/>
                </a:solidFill>
                <a:latin typeface="Calibri" panose="020F0502020204030204" pitchFamily="34" charset="0"/>
                <a:ea typeface="Calibri" panose="020F0502020204030204" pitchFamily="34" charset="0"/>
                <a:cs typeface="Alef" panose="00000500000000000000" pitchFamily="2" charset="-79"/>
              </a:rPr>
              <a:t>מפת בעלות על הקרקע, האו"ם 1945</a:t>
            </a:r>
            <a:endParaRPr lang="en-US" sz="1200" b="1" i="1" dirty="0">
              <a:solidFill>
                <a:srgbClr val="0000FF"/>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747850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tretch>
            <a:fillRect/>
          </a:stretch>
        </p:blipFill>
        <p:spPr>
          <a:xfrm>
            <a:off x="3027287" y="857252"/>
            <a:ext cx="3089433" cy="4407693"/>
          </a:xfrm>
          <a:prstGeom prst="rect">
            <a:avLst/>
          </a:prstGeom>
        </p:spPr>
      </p:pic>
      <p:sp>
        <p:nvSpPr>
          <p:cNvPr id="3" name="TextBox 2"/>
          <p:cNvSpPr txBox="1"/>
          <p:nvPr/>
        </p:nvSpPr>
        <p:spPr>
          <a:xfrm>
            <a:off x="2588654" y="5377506"/>
            <a:ext cx="4230711" cy="461665"/>
          </a:xfrm>
          <a:prstGeom prst="rect">
            <a:avLst/>
          </a:prstGeom>
          <a:noFill/>
        </p:spPr>
        <p:txBody>
          <a:bodyPr wrap="square" rtlCol="1">
            <a:spAutoFit/>
          </a:bodyPr>
          <a:lstStyle/>
          <a:p>
            <a:pPr algn="just"/>
            <a:r>
              <a:rPr lang="he-IL" sz="1200" b="1" dirty="0">
                <a:solidFill>
                  <a:srgbClr val="0000FF"/>
                </a:solidFill>
                <a:latin typeface="Alef" panose="00000500000000000000" pitchFamily="2" charset="-79"/>
                <a:cs typeface="Alef" panose="00000500000000000000" pitchFamily="2" charset="-79"/>
              </a:rPr>
              <a:t>השוואה בין תכנית החלוקה של האו"ם 1947 (מפה משמאל) לגבולות מדינת ישראל לפי הסכמי שביתת הנשק 1949 (מימין)</a:t>
            </a:r>
          </a:p>
        </p:txBody>
      </p:sp>
    </p:spTree>
    <p:extLst>
      <p:ext uri="{BB962C8B-B14F-4D97-AF65-F5344CB8AC3E}">
        <p14:creationId xmlns:p14="http://schemas.microsoft.com/office/powerpoint/2010/main" val="7224127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6479" y="1695090"/>
            <a:ext cx="4572000" cy="1465786"/>
          </a:xfrm>
          <a:prstGeom prst="rect">
            <a:avLst/>
          </a:prstGeom>
        </p:spPr>
        <p:txBody>
          <a:bodyPr>
            <a:spAutoFit/>
          </a:bodyPr>
          <a:lstStyle/>
          <a:p>
            <a:pPr marL="16193">
              <a:lnSpc>
                <a:spcPct val="115000"/>
              </a:lnSpc>
              <a:spcAft>
                <a:spcPts val="751"/>
              </a:spcAft>
            </a:pPr>
            <a:r>
              <a:rPr lang="he-IL" sz="2251" b="1" i="1" dirty="0">
                <a:solidFill>
                  <a:srgbClr val="0000FF"/>
                </a:solidFill>
                <a:latin typeface="Alef" panose="00000500000000000000" pitchFamily="2" charset="-79"/>
                <a:ea typeface="Times New Roman" panose="02020603050405020304" pitchFamily="18" charset="0"/>
                <a:cs typeface="Alef" panose="00000500000000000000" pitchFamily="2" charset="-79"/>
              </a:rPr>
              <a:t>סדק </a:t>
            </a:r>
            <a:r>
              <a:rPr lang="he-IL" sz="2251" b="1" i="1" dirty="0" smtClean="0">
                <a:solidFill>
                  <a:srgbClr val="0000FF"/>
                </a:solidFill>
                <a:latin typeface="Alef" panose="00000500000000000000" pitchFamily="2" charset="-79"/>
                <a:ea typeface="Times New Roman" panose="02020603050405020304" pitchFamily="18" charset="0"/>
                <a:cs typeface="Alef" panose="00000500000000000000" pitchFamily="2" charset="-79"/>
              </a:rPr>
              <a:t>שנים-עשר</a:t>
            </a:r>
            <a:endParaRPr lang="en-US" sz="2251" b="1" dirty="0">
              <a:latin typeface="Alef" panose="00000500000000000000" pitchFamily="2" charset="-79"/>
              <a:ea typeface="Calibri" panose="020F0502020204030204" pitchFamily="34" charset="0"/>
              <a:cs typeface="Alef" panose="00000500000000000000" pitchFamily="2" charset="-79"/>
            </a:endParaRPr>
          </a:p>
          <a:p>
            <a:pPr marL="16193">
              <a:lnSpc>
                <a:spcPct val="115000"/>
              </a:lnSpc>
              <a:spcAft>
                <a:spcPts val="751"/>
              </a:spcAft>
            </a:pPr>
            <a:r>
              <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rPr>
              <a:t>מלחמת 1948</a:t>
            </a:r>
          </a:p>
          <a:p>
            <a:pPr marL="16193">
              <a:lnSpc>
                <a:spcPct val="115000"/>
              </a:lnSpc>
              <a:spcAft>
                <a:spcPts val="751"/>
              </a:spcAft>
            </a:pPr>
            <a:endParaRPr lang="he-IL" sz="2100" b="1" dirty="0">
              <a:solidFill>
                <a:srgbClr val="0000FF"/>
              </a:solidFill>
              <a:latin typeface="Alef" panose="00000500000000000000" pitchFamily="2" charset="-79"/>
              <a:ea typeface="Calibri" panose="020F0502020204030204" pitchFamily="34" charset="0"/>
              <a:cs typeface="Alef" panose="00000500000000000000" pitchFamily="2" charset="-79"/>
            </a:endParaRPr>
          </a:p>
        </p:txBody>
      </p:sp>
    </p:spTree>
    <p:extLst>
      <p:ext uri="{BB962C8B-B14F-4D97-AF65-F5344CB8AC3E}">
        <p14:creationId xmlns:p14="http://schemas.microsoft.com/office/powerpoint/2010/main" val="13724675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52662" y="1063228"/>
            <a:ext cx="3214688" cy="1165622"/>
          </a:xfrm>
          <a:noFill/>
        </p:spPr>
        <p:txBody>
          <a:bodyPr>
            <a:normAutofit/>
          </a:bodyPr>
          <a:lstStyle/>
          <a:p>
            <a:pPr algn="ctr" eaLnBrk="1" hangingPunct="1"/>
            <a:r>
              <a:rPr lang="he-IL" altLang="he-IL" sz="2700" dirty="0">
                <a:solidFill>
                  <a:srgbClr val="660033"/>
                </a:solidFill>
                <a:cs typeface="+mn-cs"/>
              </a:rPr>
              <a:t>האוכלוסייה בארץ </a:t>
            </a:r>
            <a:br>
              <a:rPr lang="he-IL" altLang="he-IL" sz="2700" dirty="0">
                <a:solidFill>
                  <a:srgbClr val="660033"/>
                </a:solidFill>
                <a:cs typeface="+mn-cs"/>
              </a:rPr>
            </a:br>
            <a:r>
              <a:rPr lang="he-IL" altLang="he-IL" sz="2700" dirty="0">
                <a:solidFill>
                  <a:srgbClr val="660033"/>
                </a:solidFill>
                <a:cs typeface="+mn-cs"/>
              </a:rPr>
              <a:t>בשנת 1947</a:t>
            </a:r>
            <a:endParaRPr lang="en-US" altLang="he-IL" sz="2700" dirty="0">
              <a:solidFill>
                <a:srgbClr val="660033"/>
              </a:solidFill>
              <a:cs typeface="+mn-cs"/>
            </a:endParaRPr>
          </a:p>
        </p:txBody>
      </p:sp>
      <p:grpSp>
        <p:nvGrpSpPr>
          <p:cNvPr id="16387" name="Group 3"/>
          <p:cNvGrpSpPr>
            <a:grpSpLocks/>
          </p:cNvGrpSpPr>
          <p:nvPr/>
        </p:nvGrpSpPr>
        <p:grpSpPr bwMode="auto">
          <a:xfrm>
            <a:off x="1143000" y="2426494"/>
            <a:ext cx="6972300" cy="3417094"/>
            <a:chOff x="0" y="1318"/>
            <a:chExt cx="5856" cy="2870"/>
          </a:xfrm>
        </p:grpSpPr>
        <p:sp>
          <p:nvSpPr>
            <p:cNvPr id="40971" name="Line 4"/>
            <p:cNvSpPr>
              <a:spLocks noChangeShapeType="1"/>
            </p:cNvSpPr>
            <p:nvPr/>
          </p:nvSpPr>
          <p:spPr bwMode="auto">
            <a:xfrm>
              <a:off x="0" y="3960"/>
              <a:ext cx="5856"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0972" name="Text Box 5"/>
            <p:cNvSpPr txBox="1">
              <a:spLocks noChangeArrowheads="1"/>
            </p:cNvSpPr>
            <p:nvPr/>
          </p:nvSpPr>
          <p:spPr bwMode="auto">
            <a:xfrm>
              <a:off x="1299" y="3936"/>
              <a:ext cx="96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he-IL" altLang="he-IL" sz="1350" dirty="0">
                  <a:solidFill>
                    <a:srgbClr val="292929"/>
                  </a:solidFill>
                </a:rPr>
                <a:t>פלסטינים</a:t>
              </a:r>
              <a:endParaRPr lang="en-US" altLang="he-IL" sz="1350" dirty="0">
                <a:solidFill>
                  <a:srgbClr val="292929"/>
                </a:solidFill>
              </a:endParaRPr>
            </a:p>
          </p:txBody>
        </p:sp>
        <p:sp>
          <p:nvSpPr>
            <p:cNvPr id="40973" name="Text Box 6"/>
            <p:cNvSpPr txBox="1">
              <a:spLocks noChangeArrowheads="1"/>
            </p:cNvSpPr>
            <p:nvPr/>
          </p:nvSpPr>
          <p:spPr bwMode="auto">
            <a:xfrm>
              <a:off x="2307" y="3936"/>
              <a:ext cx="96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he-IL" altLang="he-IL" sz="1350" dirty="0">
                  <a:solidFill>
                    <a:srgbClr val="292929"/>
                  </a:solidFill>
                </a:rPr>
                <a:t>יהודים</a:t>
              </a:r>
              <a:endParaRPr lang="en-US" altLang="he-IL" sz="1350" dirty="0">
                <a:solidFill>
                  <a:srgbClr val="292929"/>
                </a:solidFill>
              </a:endParaRPr>
            </a:p>
          </p:txBody>
        </p:sp>
        <p:grpSp>
          <p:nvGrpSpPr>
            <p:cNvPr id="40974" name="Group 7"/>
            <p:cNvGrpSpPr>
              <a:grpSpLocks/>
            </p:cNvGrpSpPr>
            <p:nvPr/>
          </p:nvGrpSpPr>
          <p:grpSpPr bwMode="auto">
            <a:xfrm>
              <a:off x="915" y="1454"/>
              <a:ext cx="4941" cy="2287"/>
              <a:chOff x="915" y="1454"/>
              <a:chExt cx="5875" cy="2287"/>
            </a:xfrm>
          </p:grpSpPr>
          <p:sp>
            <p:nvSpPr>
              <p:cNvPr id="40987" name="Line 8"/>
              <p:cNvSpPr>
                <a:spLocks noChangeShapeType="1"/>
              </p:cNvSpPr>
              <p:nvPr/>
            </p:nvSpPr>
            <p:spPr bwMode="auto">
              <a:xfrm>
                <a:off x="915" y="3741"/>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0988" name="Line 9"/>
              <p:cNvSpPr>
                <a:spLocks noChangeShapeType="1"/>
              </p:cNvSpPr>
              <p:nvPr/>
            </p:nvSpPr>
            <p:spPr bwMode="auto">
              <a:xfrm>
                <a:off x="915" y="3511"/>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0989" name="Line 10"/>
              <p:cNvSpPr>
                <a:spLocks noChangeShapeType="1"/>
              </p:cNvSpPr>
              <p:nvPr/>
            </p:nvSpPr>
            <p:spPr bwMode="auto">
              <a:xfrm>
                <a:off x="915" y="3285"/>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0990" name="Line 11"/>
              <p:cNvSpPr>
                <a:spLocks noChangeShapeType="1"/>
              </p:cNvSpPr>
              <p:nvPr/>
            </p:nvSpPr>
            <p:spPr bwMode="auto">
              <a:xfrm>
                <a:off x="915" y="3055"/>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0991" name="Line 12"/>
              <p:cNvSpPr>
                <a:spLocks noChangeShapeType="1"/>
              </p:cNvSpPr>
              <p:nvPr/>
            </p:nvSpPr>
            <p:spPr bwMode="auto">
              <a:xfrm>
                <a:off x="915" y="2829"/>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0992" name="Line 13"/>
              <p:cNvSpPr>
                <a:spLocks noChangeShapeType="1"/>
              </p:cNvSpPr>
              <p:nvPr/>
            </p:nvSpPr>
            <p:spPr bwMode="auto">
              <a:xfrm>
                <a:off x="915" y="2599"/>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0993" name="Line 14"/>
              <p:cNvSpPr>
                <a:spLocks noChangeShapeType="1"/>
              </p:cNvSpPr>
              <p:nvPr/>
            </p:nvSpPr>
            <p:spPr bwMode="auto">
              <a:xfrm>
                <a:off x="915" y="2373"/>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0994" name="Line 15"/>
              <p:cNvSpPr>
                <a:spLocks noChangeShapeType="1"/>
              </p:cNvSpPr>
              <p:nvPr/>
            </p:nvSpPr>
            <p:spPr bwMode="auto">
              <a:xfrm>
                <a:off x="915" y="2145"/>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0995" name="Line 16"/>
              <p:cNvSpPr>
                <a:spLocks noChangeShapeType="1"/>
              </p:cNvSpPr>
              <p:nvPr/>
            </p:nvSpPr>
            <p:spPr bwMode="auto">
              <a:xfrm>
                <a:off x="915" y="1919"/>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0996" name="Line 17"/>
              <p:cNvSpPr>
                <a:spLocks noChangeShapeType="1"/>
              </p:cNvSpPr>
              <p:nvPr/>
            </p:nvSpPr>
            <p:spPr bwMode="auto">
              <a:xfrm>
                <a:off x="915" y="1691"/>
                <a:ext cx="5875" cy="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0997" name="Line 18"/>
              <p:cNvSpPr>
                <a:spLocks noChangeShapeType="1"/>
              </p:cNvSpPr>
              <p:nvPr/>
            </p:nvSpPr>
            <p:spPr bwMode="auto">
              <a:xfrm>
                <a:off x="915" y="1454"/>
                <a:ext cx="5875" cy="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39" name="Line 17"/>
              <p:cNvSpPr>
                <a:spLocks noChangeShapeType="1"/>
              </p:cNvSpPr>
              <p:nvPr/>
            </p:nvSpPr>
            <p:spPr bwMode="auto">
              <a:xfrm>
                <a:off x="915" y="1717"/>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0" name="Line 18"/>
              <p:cNvSpPr>
                <a:spLocks noChangeShapeType="1"/>
              </p:cNvSpPr>
              <p:nvPr/>
            </p:nvSpPr>
            <p:spPr bwMode="auto">
              <a:xfrm>
                <a:off x="915" y="1480"/>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grpSp>
        <p:grpSp>
          <p:nvGrpSpPr>
            <p:cNvPr id="40975" name="Group 19"/>
            <p:cNvGrpSpPr>
              <a:grpSpLocks/>
            </p:cNvGrpSpPr>
            <p:nvPr/>
          </p:nvGrpSpPr>
          <p:grpSpPr bwMode="auto">
            <a:xfrm>
              <a:off x="0" y="1318"/>
              <a:ext cx="832" cy="2554"/>
              <a:chOff x="0" y="1318"/>
              <a:chExt cx="832" cy="2554"/>
            </a:xfrm>
          </p:grpSpPr>
          <p:sp>
            <p:nvSpPr>
              <p:cNvPr id="40976" name="Text Box 20"/>
              <p:cNvSpPr txBox="1">
                <a:spLocks noChangeArrowheads="1"/>
              </p:cNvSpPr>
              <p:nvPr/>
            </p:nvSpPr>
            <p:spPr bwMode="auto">
              <a:xfrm>
                <a:off x="0" y="3620"/>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100,000</a:t>
                </a:r>
              </a:p>
            </p:txBody>
          </p:sp>
          <p:sp>
            <p:nvSpPr>
              <p:cNvPr id="40977" name="Text Box 21"/>
              <p:cNvSpPr txBox="1">
                <a:spLocks noChangeArrowheads="1"/>
              </p:cNvSpPr>
              <p:nvPr/>
            </p:nvSpPr>
            <p:spPr bwMode="auto">
              <a:xfrm>
                <a:off x="0" y="3391"/>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200,000</a:t>
                </a:r>
              </a:p>
            </p:txBody>
          </p:sp>
          <p:sp>
            <p:nvSpPr>
              <p:cNvPr id="40978" name="Text Box 22"/>
              <p:cNvSpPr txBox="1">
                <a:spLocks noChangeArrowheads="1"/>
              </p:cNvSpPr>
              <p:nvPr/>
            </p:nvSpPr>
            <p:spPr bwMode="auto">
              <a:xfrm>
                <a:off x="0" y="3163"/>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300,000</a:t>
                </a:r>
              </a:p>
            </p:txBody>
          </p:sp>
          <p:sp>
            <p:nvSpPr>
              <p:cNvPr id="40979" name="Text Box 23"/>
              <p:cNvSpPr txBox="1">
                <a:spLocks noChangeArrowheads="1"/>
              </p:cNvSpPr>
              <p:nvPr/>
            </p:nvSpPr>
            <p:spPr bwMode="auto">
              <a:xfrm>
                <a:off x="0" y="2926"/>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400,000</a:t>
                </a:r>
              </a:p>
            </p:txBody>
          </p:sp>
          <p:sp>
            <p:nvSpPr>
              <p:cNvPr id="40980" name="Text Box 24"/>
              <p:cNvSpPr txBox="1">
                <a:spLocks noChangeArrowheads="1"/>
              </p:cNvSpPr>
              <p:nvPr/>
            </p:nvSpPr>
            <p:spPr bwMode="auto">
              <a:xfrm>
                <a:off x="0" y="2706"/>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500,000</a:t>
                </a:r>
              </a:p>
            </p:txBody>
          </p:sp>
          <p:sp>
            <p:nvSpPr>
              <p:cNvPr id="40981" name="Text Box 25"/>
              <p:cNvSpPr txBox="1">
                <a:spLocks noChangeArrowheads="1"/>
              </p:cNvSpPr>
              <p:nvPr/>
            </p:nvSpPr>
            <p:spPr bwMode="auto">
              <a:xfrm>
                <a:off x="0" y="2468"/>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600,000</a:t>
                </a:r>
              </a:p>
            </p:txBody>
          </p:sp>
          <p:sp>
            <p:nvSpPr>
              <p:cNvPr id="40982" name="Text Box 26"/>
              <p:cNvSpPr txBox="1">
                <a:spLocks noChangeArrowheads="1"/>
              </p:cNvSpPr>
              <p:nvPr/>
            </p:nvSpPr>
            <p:spPr bwMode="auto">
              <a:xfrm>
                <a:off x="0" y="2249"/>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700,000</a:t>
                </a:r>
              </a:p>
            </p:txBody>
          </p:sp>
          <p:sp>
            <p:nvSpPr>
              <p:cNvPr id="40983" name="Text Box 27"/>
              <p:cNvSpPr txBox="1">
                <a:spLocks noChangeArrowheads="1"/>
              </p:cNvSpPr>
              <p:nvPr/>
            </p:nvSpPr>
            <p:spPr bwMode="auto">
              <a:xfrm>
                <a:off x="0" y="2039"/>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800,000</a:t>
                </a:r>
              </a:p>
            </p:txBody>
          </p:sp>
          <p:sp>
            <p:nvSpPr>
              <p:cNvPr id="40984" name="Text Box 28"/>
              <p:cNvSpPr txBox="1">
                <a:spLocks noChangeArrowheads="1"/>
              </p:cNvSpPr>
              <p:nvPr/>
            </p:nvSpPr>
            <p:spPr bwMode="auto">
              <a:xfrm>
                <a:off x="0" y="1783"/>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900,000</a:t>
                </a:r>
              </a:p>
            </p:txBody>
          </p:sp>
          <p:sp>
            <p:nvSpPr>
              <p:cNvPr id="40985" name="Text Box 29"/>
              <p:cNvSpPr txBox="1">
                <a:spLocks noChangeArrowheads="1"/>
              </p:cNvSpPr>
              <p:nvPr/>
            </p:nvSpPr>
            <p:spPr bwMode="auto">
              <a:xfrm>
                <a:off x="0" y="1555"/>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1,000,000</a:t>
                </a:r>
              </a:p>
            </p:txBody>
          </p:sp>
          <p:sp>
            <p:nvSpPr>
              <p:cNvPr id="40986" name="Text Box 30"/>
              <p:cNvSpPr txBox="1">
                <a:spLocks noChangeArrowheads="1"/>
              </p:cNvSpPr>
              <p:nvPr/>
            </p:nvSpPr>
            <p:spPr bwMode="auto">
              <a:xfrm>
                <a:off x="0" y="1318"/>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1,100,000</a:t>
                </a:r>
              </a:p>
            </p:txBody>
          </p:sp>
        </p:grpSp>
      </p:grpSp>
      <p:sp>
        <p:nvSpPr>
          <p:cNvPr id="16415" name="Rectangle 31"/>
          <p:cNvSpPr>
            <a:spLocks noChangeArrowheads="1"/>
          </p:cNvSpPr>
          <p:nvPr/>
        </p:nvSpPr>
        <p:spPr bwMode="auto">
          <a:xfrm>
            <a:off x="2861072" y="3143250"/>
            <a:ext cx="800100" cy="2428875"/>
          </a:xfrm>
          <a:prstGeom prst="rect">
            <a:avLst/>
          </a:prstGeom>
          <a:solidFill>
            <a:srgbClr val="669900"/>
          </a:solidFill>
          <a:ln w="28575">
            <a:solidFill>
              <a:srgbClr val="777777"/>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FontTx/>
              <a:buNone/>
            </a:pPr>
            <a:endParaRPr lang="he-IL" altLang="he-IL" sz="1200"/>
          </a:p>
        </p:txBody>
      </p:sp>
      <p:sp>
        <p:nvSpPr>
          <p:cNvPr id="16416" name="Rectangle 32"/>
          <p:cNvSpPr>
            <a:spLocks noChangeArrowheads="1"/>
          </p:cNvSpPr>
          <p:nvPr/>
        </p:nvSpPr>
        <p:spPr bwMode="auto">
          <a:xfrm>
            <a:off x="4061222" y="3952875"/>
            <a:ext cx="800100" cy="1619250"/>
          </a:xfrm>
          <a:prstGeom prst="rect">
            <a:avLst/>
          </a:prstGeom>
          <a:solidFill>
            <a:srgbClr val="9900FF"/>
          </a:solidFill>
          <a:ln w="28575">
            <a:solidFill>
              <a:srgbClr val="777777"/>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he-IL" sz="1350"/>
          </a:p>
        </p:txBody>
      </p:sp>
      <p:sp>
        <p:nvSpPr>
          <p:cNvPr id="16417" name="Text Box 33"/>
          <p:cNvSpPr txBox="1">
            <a:spLocks noChangeArrowheads="1"/>
          </p:cNvSpPr>
          <p:nvPr/>
        </p:nvSpPr>
        <p:spPr bwMode="auto">
          <a:xfrm>
            <a:off x="1946672" y="2708673"/>
            <a:ext cx="1714500" cy="46166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he-IL" altLang="he-IL" sz="2400">
                <a:solidFill>
                  <a:srgbClr val="669900"/>
                </a:solidFill>
              </a:rPr>
              <a:t>900,000</a:t>
            </a:r>
            <a:endParaRPr lang="en-US" altLang="he-IL" sz="2400">
              <a:solidFill>
                <a:srgbClr val="669900"/>
              </a:solidFill>
            </a:endParaRPr>
          </a:p>
        </p:txBody>
      </p:sp>
      <p:sp>
        <p:nvSpPr>
          <p:cNvPr id="16418" name="Text Box 34"/>
          <p:cNvSpPr txBox="1">
            <a:spLocks noChangeArrowheads="1"/>
          </p:cNvSpPr>
          <p:nvPr/>
        </p:nvSpPr>
        <p:spPr bwMode="auto">
          <a:xfrm>
            <a:off x="4061222" y="3517107"/>
            <a:ext cx="1714500" cy="46166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rtl="0" eaLnBrk="1" hangingPunct="1">
              <a:spcBef>
                <a:spcPct val="50000"/>
              </a:spcBef>
              <a:buFontTx/>
              <a:buNone/>
            </a:pPr>
            <a:r>
              <a:rPr lang="he-IL" altLang="he-IL" sz="2400">
                <a:solidFill>
                  <a:srgbClr val="9900FF"/>
                </a:solidFill>
              </a:rPr>
              <a:t>600,000</a:t>
            </a:r>
            <a:endParaRPr lang="en-US" altLang="he-IL" sz="2400">
              <a:solidFill>
                <a:srgbClr val="9900FF"/>
              </a:solidFill>
            </a:endParaRPr>
          </a:p>
        </p:txBody>
      </p:sp>
      <p:sp>
        <p:nvSpPr>
          <p:cNvPr id="40968" name="Rectangle 35"/>
          <p:cNvSpPr>
            <a:spLocks noChangeArrowheads="1"/>
          </p:cNvSpPr>
          <p:nvPr/>
        </p:nvSpPr>
        <p:spPr bwMode="auto">
          <a:xfrm>
            <a:off x="6477614" y="857250"/>
            <a:ext cx="2691900" cy="5143500"/>
          </a:xfrm>
          <a:prstGeom prst="rect">
            <a:avLst/>
          </a:prstGeom>
          <a:solidFill>
            <a:srgbClr val="660033"/>
          </a:solidFill>
          <a:ln>
            <a:noFill/>
          </a:ln>
          <a:effec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FontTx/>
              <a:buNone/>
            </a:pPr>
            <a:endParaRPr lang="he-IL" altLang="he-IL" sz="1200"/>
          </a:p>
        </p:txBody>
      </p:sp>
      <p:sp>
        <p:nvSpPr>
          <p:cNvPr id="40970" name="Rectangle 37"/>
          <p:cNvSpPr>
            <a:spLocks noChangeArrowheads="1"/>
          </p:cNvSpPr>
          <p:nvPr/>
        </p:nvSpPr>
        <p:spPr bwMode="auto">
          <a:xfrm>
            <a:off x="6873541" y="4751786"/>
            <a:ext cx="2266950" cy="12608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35000" tIns="135000" rIns="135000" bIns="405000">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spcAft>
                <a:spcPct val="100000"/>
              </a:spcAft>
              <a:buFontTx/>
              <a:buNone/>
            </a:pPr>
            <a:r>
              <a:rPr lang="he-IL" altLang="he-IL" sz="1200" dirty="0">
                <a:solidFill>
                  <a:schemeClr val="bg1"/>
                </a:solidFill>
              </a:rPr>
              <a:t>המספרים מתייחסים לשטח שעליו הוקמה מדינת ישראל</a:t>
            </a:r>
          </a:p>
          <a:p>
            <a:pPr eaLnBrk="1" hangingPunct="1">
              <a:spcBef>
                <a:spcPct val="0"/>
              </a:spcBef>
              <a:spcAft>
                <a:spcPct val="100000"/>
              </a:spcAft>
              <a:buFontTx/>
              <a:buNone/>
            </a:pPr>
            <a:r>
              <a:rPr lang="he-IL" altLang="he-IL" sz="1050" dirty="0">
                <a:solidFill>
                  <a:schemeClr val="bg1"/>
                </a:solidFill>
              </a:rPr>
              <a:t>מקור: </a:t>
            </a:r>
            <a:r>
              <a:rPr lang="en-US" altLang="he-IL" sz="1050" dirty="0">
                <a:solidFill>
                  <a:schemeClr val="bg1"/>
                </a:solidFill>
              </a:rPr>
              <a:t>Abu </a:t>
            </a:r>
            <a:r>
              <a:rPr lang="en-US" altLang="he-IL" sz="1050" dirty="0" err="1">
                <a:solidFill>
                  <a:schemeClr val="bg1"/>
                </a:solidFill>
              </a:rPr>
              <a:t>Sitta</a:t>
            </a:r>
            <a:r>
              <a:rPr lang="en-US" altLang="he-IL" sz="1050" dirty="0">
                <a:solidFill>
                  <a:schemeClr val="bg1"/>
                </a:solidFill>
              </a:rPr>
              <a:t> </a:t>
            </a:r>
            <a:r>
              <a:rPr lang="he-IL" altLang="he-IL" sz="1050" dirty="0">
                <a:solidFill>
                  <a:schemeClr val="bg1"/>
                </a:solidFill>
              </a:rPr>
              <a:t>, 2004.</a:t>
            </a:r>
            <a:endParaRPr lang="en-US" altLang="he-IL" sz="1050" dirty="0">
              <a:solidFill>
                <a:schemeClr val="bg1"/>
              </a:solidFill>
            </a:endParaRPr>
          </a:p>
        </p:txBody>
      </p:sp>
      <p:sp>
        <p:nvSpPr>
          <p:cNvPr id="38" name="TextBox 37"/>
          <p:cNvSpPr txBox="1"/>
          <p:nvPr/>
        </p:nvSpPr>
        <p:spPr>
          <a:xfrm>
            <a:off x="6631327" y="1900018"/>
            <a:ext cx="2384474" cy="438582"/>
          </a:xfrm>
          <a:prstGeom prst="rect">
            <a:avLst/>
          </a:prstGeom>
          <a:noFill/>
        </p:spPr>
        <p:txBody>
          <a:bodyPr wrap="square" rtlCol="1">
            <a:spAutoFit/>
          </a:bodyPr>
          <a:lstStyle/>
          <a:p>
            <a:r>
              <a:rPr lang="he-IL" sz="2250" b="1" dirty="0">
                <a:solidFill>
                  <a:schemeClr val="bg1">
                    <a:lumMod val="65000"/>
                  </a:schemeClr>
                </a:solidFill>
              </a:rPr>
              <a:t>הנַכְּבָּה</a:t>
            </a:r>
            <a:r>
              <a:rPr lang="he-IL" sz="2250" b="1" dirty="0">
                <a:solidFill>
                  <a:schemeClr val="bg1"/>
                </a:solidFill>
              </a:rPr>
              <a:t> במספרים</a:t>
            </a:r>
            <a:endParaRPr lang="he-IL" sz="2250" b="1" dirty="0">
              <a:solidFill>
                <a:schemeClr val="bg1">
                  <a:lumMod val="65000"/>
                </a:schemeClr>
              </a:solidFill>
            </a:endParaRPr>
          </a:p>
        </p:txBody>
      </p:sp>
    </p:spTree>
    <p:extLst>
      <p:ext uri="{BB962C8B-B14F-4D97-AF65-F5344CB8AC3E}">
        <p14:creationId xmlns:p14="http://schemas.microsoft.com/office/powerpoint/2010/main" val="438706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wipe(up)">
                                      <p:cBhvr>
                                        <p:cTn id="7" dur="500"/>
                                        <p:tgtEl>
                                          <p:spTgt spid="16386"/>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16387"/>
                                        </p:tgtEl>
                                        <p:attrNameLst>
                                          <p:attrName>style.visibility</p:attrName>
                                        </p:attrNameLst>
                                      </p:cBhvr>
                                      <p:to>
                                        <p:strVal val="visible"/>
                                      </p:to>
                                    </p:set>
                                    <p:animEffect transition="in" filter="wipe(down)">
                                      <p:cBhvr>
                                        <p:cTn id="11" dur="500"/>
                                        <p:tgtEl>
                                          <p:spTgt spid="16387"/>
                                        </p:tgtEl>
                                      </p:cBhvr>
                                    </p:animEffect>
                                  </p:childTnLst>
                                </p:cTn>
                              </p:par>
                            </p:childTnLst>
                          </p:cTn>
                        </p:par>
                      </p:childTnLst>
                    </p:cTn>
                  </p:par>
                  <p:par>
                    <p:cTn id="12" fill="hold">
                      <p:stCondLst>
                        <p:cond delay="indefinite"/>
                      </p:stCondLst>
                      <p:childTnLst>
                        <p:par>
                          <p:cTn id="13" fill="hold" nodeType="after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41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6418"/>
                                        </p:tgtEl>
                                        <p:attrNameLst>
                                          <p:attrName>style.visibility</p:attrName>
                                        </p:attrNameLst>
                                      </p:cBhvr>
                                      <p:to>
                                        <p:strVal val="visible"/>
                                      </p:to>
                                    </p:set>
                                  </p:childTnLst>
                                </p:cTn>
                              </p:par>
                            </p:childTnLst>
                          </p:cTn>
                        </p:par>
                      </p:childTnLst>
                    </p:cTn>
                  </p:par>
                  <p:par>
                    <p:cTn id="18" fill="hold">
                      <p:stCondLst>
                        <p:cond delay="indefinite"/>
                      </p:stCondLst>
                      <p:childTnLst>
                        <p:par>
                          <p:cTn id="19" fill="hold" nodeType="after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6415"/>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64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415" grpId="0" animBg="1"/>
      <p:bldP spid="16416" grpId="0" animBg="1"/>
      <p:bldP spid="16417" grpId="0"/>
      <p:bldP spid="16418"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3010" name="Group 2"/>
          <p:cNvGrpSpPr>
            <a:grpSpLocks/>
          </p:cNvGrpSpPr>
          <p:nvPr/>
        </p:nvGrpSpPr>
        <p:grpSpPr bwMode="auto">
          <a:xfrm>
            <a:off x="2232423" y="2588420"/>
            <a:ext cx="5882878" cy="2722960"/>
            <a:chOff x="915" y="1454"/>
            <a:chExt cx="5875" cy="2287"/>
          </a:xfrm>
        </p:grpSpPr>
        <p:sp>
          <p:nvSpPr>
            <p:cNvPr id="43038" name="Line 3"/>
            <p:cNvSpPr>
              <a:spLocks noChangeShapeType="1"/>
            </p:cNvSpPr>
            <p:nvPr/>
          </p:nvSpPr>
          <p:spPr bwMode="auto">
            <a:xfrm>
              <a:off x="915" y="3741"/>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3039" name="Line 4"/>
            <p:cNvSpPr>
              <a:spLocks noChangeShapeType="1"/>
            </p:cNvSpPr>
            <p:nvPr/>
          </p:nvSpPr>
          <p:spPr bwMode="auto">
            <a:xfrm>
              <a:off x="915" y="3511"/>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3040" name="Line 5"/>
            <p:cNvSpPr>
              <a:spLocks noChangeShapeType="1"/>
            </p:cNvSpPr>
            <p:nvPr/>
          </p:nvSpPr>
          <p:spPr bwMode="auto">
            <a:xfrm>
              <a:off x="915" y="3285"/>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3041" name="Line 6"/>
            <p:cNvSpPr>
              <a:spLocks noChangeShapeType="1"/>
            </p:cNvSpPr>
            <p:nvPr/>
          </p:nvSpPr>
          <p:spPr bwMode="auto">
            <a:xfrm>
              <a:off x="915" y="3055"/>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3042" name="Line 7"/>
            <p:cNvSpPr>
              <a:spLocks noChangeShapeType="1"/>
            </p:cNvSpPr>
            <p:nvPr/>
          </p:nvSpPr>
          <p:spPr bwMode="auto">
            <a:xfrm>
              <a:off x="915" y="2829"/>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3043" name="Line 8"/>
            <p:cNvSpPr>
              <a:spLocks noChangeShapeType="1"/>
            </p:cNvSpPr>
            <p:nvPr/>
          </p:nvSpPr>
          <p:spPr bwMode="auto">
            <a:xfrm>
              <a:off x="915" y="2599"/>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3044" name="Line 9"/>
            <p:cNvSpPr>
              <a:spLocks noChangeShapeType="1"/>
            </p:cNvSpPr>
            <p:nvPr/>
          </p:nvSpPr>
          <p:spPr bwMode="auto">
            <a:xfrm>
              <a:off x="915" y="2373"/>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3045" name="Line 10"/>
            <p:cNvSpPr>
              <a:spLocks noChangeShapeType="1"/>
            </p:cNvSpPr>
            <p:nvPr/>
          </p:nvSpPr>
          <p:spPr bwMode="auto">
            <a:xfrm>
              <a:off x="915" y="2145"/>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3046" name="Line 11"/>
            <p:cNvSpPr>
              <a:spLocks noChangeShapeType="1"/>
            </p:cNvSpPr>
            <p:nvPr/>
          </p:nvSpPr>
          <p:spPr bwMode="auto">
            <a:xfrm>
              <a:off x="915" y="1919"/>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3047" name="Line 12"/>
            <p:cNvSpPr>
              <a:spLocks noChangeShapeType="1"/>
            </p:cNvSpPr>
            <p:nvPr/>
          </p:nvSpPr>
          <p:spPr bwMode="auto">
            <a:xfrm>
              <a:off x="915" y="1691"/>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3048" name="Line 13"/>
            <p:cNvSpPr>
              <a:spLocks noChangeShapeType="1"/>
            </p:cNvSpPr>
            <p:nvPr/>
          </p:nvSpPr>
          <p:spPr bwMode="auto">
            <a:xfrm>
              <a:off x="915" y="1454"/>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grpSp>
      <p:grpSp>
        <p:nvGrpSpPr>
          <p:cNvPr id="43011" name="Group 14"/>
          <p:cNvGrpSpPr>
            <a:grpSpLocks/>
          </p:cNvGrpSpPr>
          <p:nvPr/>
        </p:nvGrpSpPr>
        <p:grpSpPr bwMode="auto">
          <a:xfrm>
            <a:off x="1143000" y="2708673"/>
            <a:ext cx="990600" cy="2758678"/>
            <a:chOff x="0" y="1555"/>
            <a:chExt cx="832" cy="2317"/>
          </a:xfrm>
        </p:grpSpPr>
        <p:sp>
          <p:nvSpPr>
            <p:cNvPr id="43028" name="Text Box 15"/>
            <p:cNvSpPr txBox="1">
              <a:spLocks noChangeArrowheads="1"/>
            </p:cNvSpPr>
            <p:nvPr/>
          </p:nvSpPr>
          <p:spPr bwMode="auto">
            <a:xfrm>
              <a:off x="0" y="3620"/>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100,000</a:t>
              </a:r>
            </a:p>
          </p:txBody>
        </p:sp>
        <p:sp>
          <p:nvSpPr>
            <p:cNvPr id="43029" name="Text Box 16"/>
            <p:cNvSpPr txBox="1">
              <a:spLocks noChangeArrowheads="1"/>
            </p:cNvSpPr>
            <p:nvPr/>
          </p:nvSpPr>
          <p:spPr bwMode="auto">
            <a:xfrm>
              <a:off x="0" y="3391"/>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200,000</a:t>
              </a:r>
            </a:p>
          </p:txBody>
        </p:sp>
        <p:sp>
          <p:nvSpPr>
            <p:cNvPr id="43030" name="Text Box 17"/>
            <p:cNvSpPr txBox="1">
              <a:spLocks noChangeArrowheads="1"/>
            </p:cNvSpPr>
            <p:nvPr/>
          </p:nvSpPr>
          <p:spPr bwMode="auto">
            <a:xfrm>
              <a:off x="0" y="3163"/>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300,000</a:t>
              </a:r>
            </a:p>
          </p:txBody>
        </p:sp>
        <p:sp>
          <p:nvSpPr>
            <p:cNvPr id="43031" name="Text Box 18"/>
            <p:cNvSpPr txBox="1">
              <a:spLocks noChangeArrowheads="1"/>
            </p:cNvSpPr>
            <p:nvPr/>
          </p:nvSpPr>
          <p:spPr bwMode="auto">
            <a:xfrm>
              <a:off x="0" y="2926"/>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400,000</a:t>
              </a:r>
            </a:p>
          </p:txBody>
        </p:sp>
        <p:sp>
          <p:nvSpPr>
            <p:cNvPr id="43032" name="Text Box 19"/>
            <p:cNvSpPr txBox="1">
              <a:spLocks noChangeArrowheads="1"/>
            </p:cNvSpPr>
            <p:nvPr/>
          </p:nvSpPr>
          <p:spPr bwMode="auto">
            <a:xfrm>
              <a:off x="0" y="2706"/>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500,000</a:t>
              </a:r>
            </a:p>
          </p:txBody>
        </p:sp>
        <p:sp>
          <p:nvSpPr>
            <p:cNvPr id="43033" name="Text Box 20"/>
            <p:cNvSpPr txBox="1">
              <a:spLocks noChangeArrowheads="1"/>
            </p:cNvSpPr>
            <p:nvPr/>
          </p:nvSpPr>
          <p:spPr bwMode="auto">
            <a:xfrm>
              <a:off x="0" y="2468"/>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600,000</a:t>
              </a:r>
            </a:p>
          </p:txBody>
        </p:sp>
        <p:sp>
          <p:nvSpPr>
            <p:cNvPr id="43034" name="Text Box 21"/>
            <p:cNvSpPr txBox="1">
              <a:spLocks noChangeArrowheads="1"/>
            </p:cNvSpPr>
            <p:nvPr/>
          </p:nvSpPr>
          <p:spPr bwMode="auto">
            <a:xfrm>
              <a:off x="0" y="2249"/>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700,000</a:t>
              </a:r>
            </a:p>
          </p:txBody>
        </p:sp>
        <p:sp>
          <p:nvSpPr>
            <p:cNvPr id="43035" name="Text Box 22"/>
            <p:cNvSpPr txBox="1">
              <a:spLocks noChangeArrowheads="1"/>
            </p:cNvSpPr>
            <p:nvPr/>
          </p:nvSpPr>
          <p:spPr bwMode="auto">
            <a:xfrm>
              <a:off x="0" y="2039"/>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800,000</a:t>
              </a:r>
            </a:p>
          </p:txBody>
        </p:sp>
        <p:sp>
          <p:nvSpPr>
            <p:cNvPr id="43036" name="Text Box 23"/>
            <p:cNvSpPr txBox="1">
              <a:spLocks noChangeArrowheads="1"/>
            </p:cNvSpPr>
            <p:nvPr/>
          </p:nvSpPr>
          <p:spPr bwMode="auto">
            <a:xfrm>
              <a:off x="0" y="1783"/>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900,000</a:t>
              </a:r>
            </a:p>
          </p:txBody>
        </p:sp>
        <p:sp>
          <p:nvSpPr>
            <p:cNvPr id="43037" name="Text Box 24"/>
            <p:cNvSpPr txBox="1">
              <a:spLocks noChangeArrowheads="1"/>
            </p:cNvSpPr>
            <p:nvPr/>
          </p:nvSpPr>
          <p:spPr bwMode="auto">
            <a:xfrm>
              <a:off x="0" y="1555"/>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1,000,000</a:t>
              </a:r>
            </a:p>
          </p:txBody>
        </p:sp>
      </p:grpSp>
      <p:sp>
        <p:nvSpPr>
          <p:cNvPr id="43012" name="Line 25"/>
          <p:cNvSpPr>
            <a:spLocks noChangeShapeType="1"/>
          </p:cNvSpPr>
          <p:nvPr/>
        </p:nvSpPr>
        <p:spPr bwMode="auto">
          <a:xfrm>
            <a:off x="1143000" y="5572125"/>
            <a:ext cx="6972300"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43013" name="Text Box 26"/>
          <p:cNvSpPr txBox="1">
            <a:spLocks noChangeArrowheads="1"/>
          </p:cNvSpPr>
          <p:nvPr/>
        </p:nvSpPr>
        <p:spPr bwMode="auto">
          <a:xfrm>
            <a:off x="2692004" y="5543551"/>
            <a:ext cx="114300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he-IL" altLang="he-IL" sz="1350">
                <a:solidFill>
                  <a:srgbClr val="292929"/>
                </a:solidFill>
              </a:rPr>
              <a:t>פלסטינים</a:t>
            </a:r>
            <a:endParaRPr lang="en-US" altLang="he-IL" sz="1350">
              <a:solidFill>
                <a:srgbClr val="292929"/>
              </a:solidFill>
            </a:endParaRPr>
          </a:p>
        </p:txBody>
      </p:sp>
      <p:sp>
        <p:nvSpPr>
          <p:cNvPr id="43014" name="Text Box 27"/>
          <p:cNvSpPr txBox="1">
            <a:spLocks noChangeArrowheads="1"/>
          </p:cNvSpPr>
          <p:nvPr/>
        </p:nvSpPr>
        <p:spPr bwMode="auto">
          <a:xfrm>
            <a:off x="3892154" y="5543551"/>
            <a:ext cx="114300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he-IL" altLang="he-IL" sz="1350">
                <a:solidFill>
                  <a:srgbClr val="292929"/>
                </a:solidFill>
              </a:rPr>
              <a:t>יהודים</a:t>
            </a:r>
            <a:endParaRPr lang="en-US" altLang="he-IL" sz="1350">
              <a:solidFill>
                <a:srgbClr val="292929"/>
              </a:solidFill>
            </a:endParaRPr>
          </a:p>
        </p:txBody>
      </p:sp>
      <p:sp>
        <p:nvSpPr>
          <p:cNvPr id="43015" name="Rectangle 28"/>
          <p:cNvSpPr>
            <a:spLocks noChangeArrowheads="1"/>
          </p:cNvSpPr>
          <p:nvPr/>
        </p:nvSpPr>
        <p:spPr bwMode="auto">
          <a:xfrm>
            <a:off x="4063604" y="2872978"/>
            <a:ext cx="800100" cy="2699147"/>
          </a:xfrm>
          <a:prstGeom prst="rect">
            <a:avLst/>
          </a:prstGeom>
          <a:solidFill>
            <a:srgbClr val="99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FontTx/>
              <a:buNone/>
            </a:pPr>
            <a:endParaRPr lang="he-IL" altLang="he-IL" sz="1200"/>
          </a:p>
        </p:txBody>
      </p:sp>
      <p:sp>
        <p:nvSpPr>
          <p:cNvPr id="43016" name="Rectangle 29"/>
          <p:cNvSpPr>
            <a:spLocks noChangeArrowheads="1"/>
          </p:cNvSpPr>
          <p:nvPr/>
        </p:nvSpPr>
        <p:spPr bwMode="auto">
          <a:xfrm>
            <a:off x="2859881" y="5166122"/>
            <a:ext cx="800100" cy="404813"/>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he-IL" sz="1350"/>
          </a:p>
        </p:txBody>
      </p:sp>
      <p:sp>
        <p:nvSpPr>
          <p:cNvPr id="43017" name="Text Box 30"/>
          <p:cNvSpPr txBox="1">
            <a:spLocks noChangeArrowheads="1"/>
          </p:cNvSpPr>
          <p:nvPr/>
        </p:nvSpPr>
        <p:spPr bwMode="auto">
          <a:xfrm>
            <a:off x="1143000" y="2426494"/>
            <a:ext cx="990600" cy="30008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292929"/>
                </a:solidFill>
              </a:rPr>
              <a:t>1,100,000</a:t>
            </a:r>
          </a:p>
        </p:txBody>
      </p:sp>
      <p:sp>
        <p:nvSpPr>
          <p:cNvPr id="43018" name="Rectangle 31"/>
          <p:cNvSpPr>
            <a:spLocks noChangeArrowheads="1"/>
          </p:cNvSpPr>
          <p:nvPr/>
        </p:nvSpPr>
        <p:spPr bwMode="auto">
          <a:xfrm>
            <a:off x="2861072" y="3143250"/>
            <a:ext cx="800100" cy="2428875"/>
          </a:xfrm>
          <a:prstGeom prst="rect">
            <a:avLst/>
          </a:prstGeom>
          <a:noFill/>
          <a:ln w="28575">
            <a:solidFill>
              <a:schemeClr val="tx1"/>
            </a:solidFill>
            <a:prstDash val="dash"/>
            <a:miter lim="800000"/>
            <a:headEnd/>
            <a:tailEnd/>
          </a:ln>
          <a:effectLst/>
          <a:extLst>
            <a:ext uri="{909E8E84-426E-40DD-AFC4-6F175D3DCCD1}">
              <a14:hiddenFill xmlns:a14="http://schemas.microsoft.com/office/drawing/2010/main">
                <a:solidFill>
                  <a:srgbClr val="7DBC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FontTx/>
              <a:buNone/>
            </a:pPr>
            <a:endParaRPr lang="he-IL" altLang="he-IL" sz="1200"/>
          </a:p>
        </p:txBody>
      </p:sp>
      <p:sp>
        <p:nvSpPr>
          <p:cNvPr id="43019" name="Rectangle 32"/>
          <p:cNvSpPr>
            <a:spLocks noChangeArrowheads="1"/>
          </p:cNvSpPr>
          <p:nvPr/>
        </p:nvSpPr>
        <p:spPr bwMode="auto">
          <a:xfrm>
            <a:off x="4061222" y="3952875"/>
            <a:ext cx="800100" cy="1619250"/>
          </a:xfrm>
          <a:prstGeom prst="rect">
            <a:avLst/>
          </a:prstGeom>
          <a:noFill/>
          <a:ln w="28575">
            <a:solidFill>
              <a:schemeClr val="bg1"/>
            </a:solidFill>
            <a:prstDash val="dash"/>
            <a:miter lim="800000"/>
            <a:headEnd/>
            <a:tailEnd/>
          </a:ln>
          <a:effectLst/>
          <a:extLst>
            <a:ext uri="{909E8E84-426E-40DD-AFC4-6F175D3DCCD1}">
              <a14:hiddenFill xmlns:a14="http://schemas.microsoft.com/office/drawing/2010/main">
                <a:solidFill>
                  <a:srgbClr val="9900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0" eaLnBrk="1" hangingPunct="1">
              <a:spcBef>
                <a:spcPct val="0"/>
              </a:spcBef>
              <a:buFontTx/>
              <a:buNone/>
            </a:pPr>
            <a:endParaRPr lang="en-US" altLang="he-IL" sz="1350"/>
          </a:p>
        </p:txBody>
      </p:sp>
      <p:sp>
        <p:nvSpPr>
          <p:cNvPr id="43021" name="Text Box 34"/>
          <p:cNvSpPr txBox="1">
            <a:spLocks noChangeArrowheads="1"/>
          </p:cNvSpPr>
          <p:nvPr/>
        </p:nvSpPr>
        <p:spPr bwMode="auto">
          <a:xfrm>
            <a:off x="2122885" y="4731544"/>
            <a:ext cx="1538288" cy="46166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he-IL" altLang="he-IL" sz="2400">
                <a:solidFill>
                  <a:srgbClr val="669900"/>
                </a:solidFill>
              </a:rPr>
              <a:t>150,000</a:t>
            </a:r>
            <a:endParaRPr lang="en-US" altLang="he-IL" sz="2400">
              <a:solidFill>
                <a:srgbClr val="669900"/>
              </a:solidFill>
            </a:endParaRPr>
          </a:p>
        </p:txBody>
      </p:sp>
      <p:sp>
        <p:nvSpPr>
          <p:cNvPr id="43022" name="Text Box 35"/>
          <p:cNvSpPr txBox="1">
            <a:spLocks noChangeArrowheads="1"/>
          </p:cNvSpPr>
          <p:nvPr/>
        </p:nvSpPr>
        <p:spPr bwMode="auto">
          <a:xfrm>
            <a:off x="4063604" y="2438400"/>
            <a:ext cx="2114550" cy="46166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rtl="0" eaLnBrk="1" hangingPunct="1">
              <a:spcBef>
                <a:spcPct val="50000"/>
              </a:spcBef>
              <a:buFontTx/>
              <a:buNone/>
            </a:pPr>
            <a:r>
              <a:rPr lang="he-IL" altLang="he-IL" sz="2400">
                <a:solidFill>
                  <a:srgbClr val="9900FF"/>
                </a:solidFill>
              </a:rPr>
              <a:t>1,000,000</a:t>
            </a:r>
            <a:endParaRPr lang="en-US" altLang="he-IL" sz="2400">
              <a:solidFill>
                <a:srgbClr val="9900FF"/>
              </a:solidFill>
            </a:endParaRPr>
          </a:p>
        </p:txBody>
      </p:sp>
      <p:sp>
        <p:nvSpPr>
          <p:cNvPr id="43024" name="Rectangle 37"/>
          <p:cNvSpPr>
            <a:spLocks noChangeArrowheads="1"/>
          </p:cNvSpPr>
          <p:nvPr/>
        </p:nvSpPr>
        <p:spPr bwMode="auto">
          <a:xfrm>
            <a:off x="2352676" y="1063228"/>
            <a:ext cx="3017044" cy="1165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he-IL" altLang="he-IL" sz="2700" dirty="0">
                <a:solidFill>
                  <a:srgbClr val="333300"/>
                </a:solidFill>
              </a:rPr>
              <a:t>האוכלוסייה בארץ </a:t>
            </a:r>
            <a:br>
              <a:rPr lang="he-IL" altLang="he-IL" sz="2700" dirty="0">
                <a:solidFill>
                  <a:srgbClr val="333300"/>
                </a:solidFill>
              </a:rPr>
            </a:br>
            <a:r>
              <a:rPr lang="he-IL" altLang="he-IL" sz="2700" dirty="0">
                <a:solidFill>
                  <a:srgbClr val="333300"/>
                </a:solidFill>
              </a:rPr>
              <a:t>בשנת </a:t>
            </a:r>
            <a:r>
              <a:rPr lang="en-CA" altLang="he-IL" sz="2700" dirty="0">
                <a:solidFill>
                  <a:srgbClr val="333300"/>
                </a:solidFill>
              </a:rPr>
              <a:t>1949</a:t>
            </a:r>
            <a:endParaRPr lang="en-US" altLang="he-IL" sz="2700" dirty="0">
              <a:solidFill>
                <a:srgbClr val="333300"/>
              </a:solidFill>
            </a:endParaRPr>
          </a:p>
        </p:txBody>
      </p:sp>
      <p:pic>
        <p:nvPicPr>
          <p:cNvPr id="43025" name="Picture 38" descr="900,000c"/>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93170" y="2811067"/>
            <a:ext cx="1097756" cy="28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6" name="Picture 39" descr="600,000c"/>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33850" y="3615930"/>
            <a:ext cx="1095375" cy="28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35"/>
          <p:cNvSpPr>
            <a:spLocks noChangeArrowheads="1"/>
          </p:cNvSpPr>
          <p:nvPr/>
        </p:nvSpPr>
        <p:spPr bwMode="auto">
          <a:xfrm>
            <a:off x="6452100" y="860739"/>
            <a:ext cx="2691900" cy="5143500"/>
          </a:xfrm>
          <a:prstGeom prst="rect">
            <a:avLst/>
          </a:prstGeom>
          <a:solidFill>
            <a:srgbClr val="660033"/>
          </a:solidFill>
          <a:ln>
            <a:noFill/>
          </a:ln>
          <a:effec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FontTx/>
              <a:buNone/>
            </a:pPr>
            <a:endParaRPr lang="he-IL" altLang="he-IL" sz="1200"/>
          </a:p>
        </p:txBody>
      </p:sp>
      <p:sp>
        <p:nvSpPr>
          <p:cNvPr id="43" name="Rectangle 37"/>
          <p:cNvSpPr>
            <a:spLocks noChangeArrowheads="1"/>
          </p:cNvSpPr>
          <p:nvPr/>
        </p:nvSpPr>
        <p:spPr bwMode="auto">
          <a:xfrm>
            <a:off x="6873541" y="4751786"/>
            <a:ext cx="2266950" cy="12608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35000" tIns="135000" rIns="135000" bIns="405000">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spcAft>
                <a:spcPct val="100000"/>
              </a:spcAft>
              <a:buFontTx/>
              <a:buNone/>
            </a:pPr>
            <a:r>
              <a:rPr lang="he-IL" altLang="he-IL" sz="1200" dirty="0">
                <a:solidFill>
                  <a:schemeClr val="bg1"/>
                </a:solidFill>
              </a:rPr>
              <a:t>המספרים מתייחסים לשטח שעליו הוקמה מדינת ישראל</a:t>
            </a:r>
          </a:p>
          <a:p>
            <a:pPr eaLnBrk="1" hangingPunct="1">
              <a:spcBef>
                <a:spcPct val="0"/>
              </a:spcBef>
              <a:spcAft>
                <a:spcPct val="100000"/>
              </a:spcAft>
              <a:buFontTx/>
              <a:buNone/>
            </a:pPr>
            <a:r>
              <a:rPr lang="he-IL" altLang="he-IL" sz="1050" dirty="0">
                <a:solidFill>
                  <a:schemeClr val="bg1"/>
                </a:solidFill>
              </a:rPr>
              <a:t>מקור: </a:t>
            </a:r>
            <a:r>
              <a:rPr lang="en-US" altLang="he-IL" sz="1050" dirty="0">
                <a:solidFill>
                  <a:schemeClr val="bg1"/>
                </a:solidFill>
              </a:rPr>
              <a:t>Abu </a:t>
            </a:r>
            <a:r>
              <a:rPr lang="en-US" altLang="he-IL" sz="1050" dirty="0" err="1">
                <a:solidFill>
                  <a:schemeClr val="bg1"/>
                </a:solidFill>
              </a:rPr>
              <a:t>Sitta</a:t>
            </a:r>
            <a:r>
              <a:rPr lang="en-US" altLang="he-IL" sz="1050" dirty="0">
                <a:solidFill>
                  <a:schemeClr val="bg1"/>
                </a:solidFill>
              </a:rPr>
              <a:t> </a:t>
            </a:r>
            <a:r>
              <a:rPr lang="he-IL" altLang="he-IL" sz="1050" dirty="0">
                <a:solidFill>
                  <a:schemeClr val="bg1"/>
                </a:solidFill>
              </a:rPr>
              <a:t>, 2004.</a:t>
            </a:r>
            <a:endParaRPr lang="en-US" altLang="he-IL" sz="1050" dirty="0">
              <a:solidFill>
                <a:schemeClr val="bg1"/>
              </a:solidFill>
            </a:endParaRPr>
          </a:p>
        </p:txBody>
      </p:sp>
      <p:sp>
        <p:nvSpPr>
          <p:cNvPr id="44" name="TextBox 43"/>
          <p:cNvSpPr txBox="1"/>
          <p:nvPr/>
        </p:nvSpPr>
        <p:spPr>
          <a:xfrm>
            <a:off x="6631327" y="1900018"/>
            <a:ext cx="2384474" cy="438582"/>
          </a:xfrm>
          <a:prstGeom prst="rect">
            <a:avLst/>
          </a:prstGeom>
          <a:noFill/>
        </p:spPr>
        <p:txBody>
          <a:bodyPr wrap="square" rtlCol="1">
            <a:spAutoFit/>
          </a:bodyPr>
          <a:lstStyle/>
          <a:p>
            <a:r>
              <a:rPr lang="he-IL" sz="2250" b="1" dirty="0">
                <a:solidFill>
                  <a:schemeClr val="bg1">
                    <a:lumMod val="65000"/>
                  </a:schemeClr>
                </a:solidFill>
              </a:rPr>
              <a:t>הנַכְּבָּה</a:t>
            </a:r>
            <a:r>
              <a:rPr lang="he-IL" sz="2250" b="1" dirty="0">
                <a:solidFill>
                  <a:schemeClr val="bg1"/>
                </a:solidFill>
              </a:rPr>
              <a:t> במספרים</a:t>
            </a:r>
            <a:endParaRPr lang="he-IL" sz="2250" b="1" dirty="0">
              <a:solidFill>
                <a:schemeClr val="bg1">
                  <a:lumMod val="65000"/>
                </a:schemeClr>
              </a:solidFill>
            </a:endParaRPr>
          </a:p>
        </p:txBody>
      </p:sp>
    </p:spTree>
    <p:extLst>
      <p:ext uri="{BB962C8B-B14F-4D97-AF65-F5344CB8AC3E}">
        <p14:creationId xmlns:p14="http://schemas.microsoft.com/office/powerpoint/2010/main" val="2098564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 name="Rectangle 2"/>
          <p:cNvSpPr>
            <a:spLocks noGrp="1" noChangeArrowheads="1"/>
          </p:cNvSpPr>
          <p:nvPr>
            <p:ph type="title"/>
          </p:nvPr>
        </p:nvSpPr>
        <p:spPr>
          <a:xfrm>
            <a:off x="1143000" y="1063228"/>
            <a:ext cx="4591050" cy="1165622"/>
          </a:xfrm>
          <a:noFill/>
        </p:spPr>
        <p:txBody>
          <a:bodyPr/>
          <a:lstStyle/>
          <a:p>
            <a:pPr algn="ctr" eaLnBrk="1" hangingPunct="1"/>
            <a:r>
              <a:rPr lang="he-IL" altLang="he-IL" sz="2700" dirty="0">
                <a:solidFill>
                  <a:srgbClr val="3A1D00"/>
                </a:solidFill>
                <a:cs typeface="+mn-cs"/>
              </a:rPr>
              <a:t>מספר הישובים בארץ </a:t>
            </a:r>
            <a:br>
              <a:rPr lang="he-IL" altLang="he-IL" sz="2700" dirty="0">
                <a:solidFill>
                  <a:srgbClr val="3A1D00"/>
                </a:solidFill>
                <a:cs typeface="+mn-cs"/>
              </a:rPr>
            </a:br>
            <a:r>
              <a:rPr lang="he-IL" altLang="he-IL" sz="2700" dirty="0">
                <a:solidFill>
                  <a:srgbClr val="3A1D00"/>
                </a:solidFill>
                <a:cs typeface="+mn-cs"/>
              </a:rPr>
              <a:t>בשנת 1947</a:t>
            </a:r>
            <a:endParaRPr lang="en-US" altLang="he-IL" sz="2700" dirty="0">
              <a:solidFill>
                <a:srgbClr val="3A1D00"/>
              </a:solidFill>
              <a:cs typeface="+mn-cs"/>
            </a:endParaRPr>
          </a:p>
        </p:txBody>
      </p:sp>
      <p:sp>
        <p:nvSpPr>
          <p:cNvPr id="45" name="Text Box 3"/>
          <p:cNvSpPr txBox="1">
            <a:spLocks noChangeArrowheads="1"/>
          </p:cNvSpPr>
          <p:nvPr/>
        </p:nvSpPr>
        <p:spPr bwMode="auto">
          <a:xfrm>
            <a:off x="2686050" y="5543551"/>
            <a:ext cx="114300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he-IL" altLang="he-IL" sz="1350">
                <a:solidFill>
                  <a:srgbClr val="3A1D00"/>
                </a:solidFill>
              </a:rPr>
              <a:t>פלסטיניים</a:t>
            </a:r>
            <a:endParaRPr lang="en-US" altLang="he-IL" sz="1350">
              <a:solidFill>
                <a:srgbClr val="3A1D00"/>
              </a:solidFill>
            </a:endParaRPr>
          </a:p>
        </p:txBody>
      </p:sp>
      <p:sp>
        <p:nvSpPr>
          <p:cNvPr id="46" name="Text Box 4"/>
          <p:cNvSpPr txBox="1">
            <a:spLocks noChangeArrowheads="1"/>
          </p:cNvSpPr>
          <p:nvPr/>
        </p:nvSpPr>
        <p:spPr bwMode="auto">
          <a:xfrm>
            <a:off x="3886200" y="5543551"/>
            <a:ext cx="114300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he-IL" altLang="he-IL" sz="1350">
                <a:solidFill>
                  <a:srgbClr val="3A1D00"/>
                </a:solidFill>
              </a:rPr>
              <a:t>יהודיים</a:t>
            </a:r>
            <a:endParaRPr lang="en-US" altLang="he-IL" sz="1350">
              <a:solidFill>
                <a:srgbClr val="3A1D00"/>
              </a:solidFill>
            </a:endParaRPr>
          </a:p>
        </p:txBody>
      </p:sp>
      <p:grpSp>
        <p:nvGrpSpPr>
          <p:cNvPr id="47" name="Group 5"/>
          <p:cNvGrpSpPr>
            <a:grpSpLocks/>
          </p:cNvGrpSpPr>
          <p:nvPr/>
        </p:nvGrpSpPr>
        <p:grpSpPr bwMode="auto">
          <a:xfrm>
            <a:off x="800100" y="2980136"/>
            <a:ext cx="7315200" cy="2591990"/>
            <a:chOff x="-288" y="1783"/>
            <a:chExt cx="6144" cy="2177"/>
          </a:xfrm>
        </p:grpSpPr>
        <p:sp>
          <p:nvSpPr>
            <p:cNvPr id="48" name="Line 6"/>
            <p:cNvSpPr>
              <a:spLocks noChangeShapeType="1"/>
            </p:cNvSpPr>
            <p:nvPr/>
          </p:nvSpPr>
          <p:spPr bwMode="auto">
            <a:xfrm>
              <a:off x="0" y="3960"/>
              <a:ext cx="5856"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grpSp>
          <p:nvGrpSpPr>
            <p:cNvPr id="49" name="Group 7"/>
            <p:cNvGrpSpPr>
              <a:grpSpLocks/>
            </p:cNvGrpSpPr>
            <p:nvPr/>
          </p:nvGrpSpPr>
          <p:grpSpPr bwMode="auto">
            <a:xfrm>
              <a:off x="-288" y="1783"/>
              <a:ext cx="832" cy="2089"/>
              <a:chOff x="0" y="1783"/>
              <a:chExt cx="832" cy="2089"/>
            </a:xfrm>
          </p:grpSpPr>
          <p:sp>
            <p:nvSpPr>
              <p:cNvPr id="60" name="Text Box 8"/>
              <p:cNvSpPr txBox="1">
                <a:spLocks noChangeArrowheads="1"/>
              </p:cNvSpPr>
              <p:nvPr/>
            </p:nvSpPr>
            <p:spPr bwMode="auto">
              <a:xfrm>
                <a:off x="0" y="3620"/>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100</a:t>
                </a:r>
              </a:p>
            </p:txBody>
          </p:sp>
          <p:sp>
            <p:nvSpPr>
              <p:cNvPr id="61" name="Text Box 9"/>
              <p:cNvSpPr txBox="1">
                <a:spLocks noChangeArrowheads="1"/>
              </p:cNvSpPr>
              <p:nvPr/>
            </p:nvSpPr>
            <p:spPr bwMode="auto">
              <a:xfrm>
                <a:off x="0" y="3391"/>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200</a:t>
                </a:r>
              </a:p>
            </p:txBody>
          </p:sp>
          <p:sp>
            <p:nvSpPr>
              <p:cNvPr id="62" name="Text Box 10"/>
              <p:cNvSpPr txBox="1">
                <a:spLocks noChangeArrowheads="1"/>
              </p:cNvSpPr>
              <p:nvPr/>
            </p:nvSpPr>
            <p:spPr bwMode="auto">
              <a:xfrm>
                <a:off x="0" y="3163"/>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300</a:t>
                </a:r>
              </a:p>
            </p:txBody>
          </p:sp>
          <p:sp>
            <p:nvSpPr>
              <p:cNvPr id="63" name="Text Box 11"/>
              <p:cNvSpPr txBox="1">
                <a:spLocks noChangeArrowheads="1"/>
              </p:cNvSpPr>
              <p:nvPr/>
            </p:nvSpPr>
            <p:spPr bwMode="auto">
              <a:xfrm>
                <a:off x="0" y="2926"/>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400</a:t>
                </a:r>
              </a:p>
            </p:txBody>
          </p:sp>
          <p:sp>
            <p:nvSpPr>
              <p:cNvPr id="64" name="Text Box 12"/>
              <p:cNvSpPr txBox="1">
                <a:spLocks noChangeArrowheads="1"/>
              </p:cNvSpPr>
              <p:nvPr/>
            </p:nvSpPr>
            <p:spPr bwMode="auto">
              <a:xfrm>
                <a:off x="0" y="2706"/>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500</a:t>
                </a:r>
              </a:p>
            </p:txBody>
          </p:sp>
          <p:sp>
            <p:nvSpPr>
              <p:cNvPr id="65" name="Text Box 13"/>
              <p:cNvSpPr txBox="1">
                <a:spLocks noChangeArrowheads="1"/>
              </p:cNvSpPr>
              <p:nvPr/>
            </p:nvSpPr>
            <p:spPr bwMode="auto">
              <a:xfrm>
                <a:off x="0" y="2468"/>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600</a:t>
                </a:r>
              </a:p>
            </p:txBody>
          </p:sp>
          <p:sp>
            <p:nvSpPr>
              <p:cNvPr id="66" name="Text Box 14"/>
              <p:cNvSpPr txBox="1">
                <a:spLocks noChangeArrowheads="1"/>
              </p:cNvSpPr>
              <p:nvPr/>
            </p:nvSpPr>
            <p:spPr bwMode="auto">
              <a:xfrm>
                <a:off x="0" y="2249"/>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700</a:t>
                </a:r>
              </a:p>
            </p:txBody>
          </p:sp>
          <p:sp>
            <p:nvSpPr>
              <p:cNvPr id="67" name="Text Box 15"/>
              <p:cNvSpPr txBox="1">
                <a:spLocks noChangeArrowheads="1"/>
              </p:cNvSpPr>
              <p:nvPr/>
            </p:nvSpPr>
            <p:spPr bwMode="auto">
              <a:xfrm>
                <a:off x="0" y="2039"/>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800</a:t>
                </a:r>
              </a:p>
            </p:txBody>
          </p:sp>
          <p:sp>
            <p:nvSpPr>
              <p:cNvPr id="68" name="Text Box 16"/>
              <p:cNvSpPr txBox="1">
                <a:spLocks noChangeArrowheads="1"/>
              </p:cNvSpPr>
              <p:nvPr/>
            </p:nvSpPr>
            <p:spPr bwMode="auto">
              <a:xfrm>
                <a:off x="0" y="1783"/>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900</a:t>
                </a:r>
              </a:p>
            </p:txBody>
          </p:sp>
        </p:grpSp>
        <p:grpSp>
          <p:nvGrpSpPr>
            <p:cNvPr id="50" name="Group 17"/>
            <p:cNvGrpSpPr>
              <a:grpSpLocks/>
            </p:cNvGrpSpPr>
            <p:nvPr/>
          </p:nvGrpSpPr>
          <p:grpSpPr bwMode="auto">
            <a:xfrm>
              <a:off x="568" y="1919"/>
              <a:ext cx="4995" cy="1822"/>
              <a:chOff x="0" y="1919"/>
              <a:chExt cx="5875" cy="1822"/>
            </a:xfrm>
          </p:grpSpPr>
          <p:sp>
            <p:nvSpPr>
              <p:cNvPr id="51" name="Line 18"/>
              <p:cNvSpPr>
                <a:spLocks noChangeShapeType="1"/>
              </p:cNvSpPr>
              <p:nvPr/>
            </p:nvSpPr>
            <p:spPr bwMode="auto">
              <a:xfrm>
                <a:off x="0" y="3741"/>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52" name="Line 19"/>
              <p:cNvSpPr>
                <a:spLocks noChangeShapeType="1"/>
              </p:cNvSpPr>
              <p:nvPr/>
            </p:nvSpPr>
            <p:spPr bwMode="auto">
              <a:xfrm>
                <a:off x="0" y="3511"/>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53" name="Line 20"/>
              <p:cNvSpPr>
                <a:spLocks noChangeShapeType="1"/>
              </p:cNvSpPr>
              <p:nvPr/>
            </p:nvSpPr>
            <p:spPr bwMode="auto">
              <a:xfrm>
                <a:off x="0" y="3285"/>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54" name="Line 21"/>
              <p:cNvSpPr>
                <a:spLocks noChangeShapeType="1"/>
              </p:cNvSpPr>
              <p:nvPr/>
            </p:nvSpPr>
            <p:spPr bwMode="auto">
              <a:xfrm>
                <a:off x="0" y="3055"/>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55" name="Line 22"/>
              <p:cNvSpPr>
                <a:spLocks noChangeShapeType="1"/>
              </p:cNvSpPr>
              <p:nvPr/>
            </p:nvSpPr>
            <p:spPr bwMode="auto">
              <a:xfrm>
                <a:off x="0" y="2829"/>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56" name="Line 23"/>
              <p:cNvSpPr>
                <a:spLocks noChangeShapeType="1"/>
              </p:cNvSpPr>
              <p:nvPr/>
            </p:nvSpPr>
            <p:spPr bwMode="auto">
              <a:xfrm>
                <a:off x="0" y="2599"/>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57" name="Line 24"/>
              <p:cNvSpPr>
                <a:spLocks noChangeShapeType="1"/>
              </p:cNvSpPr>
              <p:nvPr/>
            </p:nvSpPr>
            <p:spPr bwMode="auto">
              <a:xfrm>
                <a:off x="0" y="2373"/>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58" name="Line 25"/>
              <p:cNvSpPr>
                <a:spLocks noChangeShapeType="1"/>
              </p:cNvSpPr>
              <p:nvPr/>
            </p:nvSpPr>
            <p:spPr bwMode="auto">
              <a:xfrm>
                <a:off x="0" y="2145"/>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59" name="Line 26"/>
              <p:cNvSpPr>
                <a:spLocks noChangeShapeType="1"/>
              </p:cNvSpPr>
              <p:nvPr/>
            </p:nvSpPr>
            <p:spPr bwMode="auto">
              <a:xfrm>
                <a:off x="0" y="1919"/>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grpSp>
      </p:grpSp>
      <p:sp>
        <p:nvSpPr>
          <p:cNvPr id="69" name="Rectangle 27"/>
          <p:cNvSpPr>
            <a:spLocks noChangeArrowheads="1"/>
          </p:cNvSpPr>
          <p:nvPr/>
        </p:nvSpPr>
        <p:spPr bwMode="auto">
          <a:xfrm>
            <a:off x="4055269" y="4626769"/>
            <a:ext cx="800100" cy="944166"/>
          </a:xfrm>
          <a:prstGeom prst="rect">
            <a:avLst/>
          </a:prstGeom>
          <a:solidFill>
            <a:srgbClr val="9900FF"/>
          </a:solidFill>
          <a:ln w="28575">
            <a:solidFill>
              <a:schemeClr val="bg2"/>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FontTx/>
              <a:buNone/>
            </a:pPr>
            <a:endParaRPr lang="he-IL" altLang="he-IL" sz="1200"/>
          </a:p>
        </p:txBody>
      </p:sp>
      <p:sp>
        <p:nvSpPr>
          <p:cNvPr id="70" name="Rectangle 28"/>
          <p:cNvSpPr>
            <a:spLocks noChangeArrowheads="1"/>
          </p:cNvSpPr>
          <p:nvPr/>
        </p:nvSpPr>
        <p:spPr bwMode="auto">
          <a:xfrm>
            <a:off x="2858691" y="3681414"/>
            <a:ext cx="800100" cy="1889522"/>
          </a:xfrm>
          <a:prstGeom prst="rect">
            <a:avLst/>
          </a:prstGeom>
          <a:solidFill>
            <a:srgbClr val="669900"/>
          </a:solidFill>
          <a:ln w="28575">
            <a:solidFill>
              <a:schemeClr val="bg2"/>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he-IL" sz="1350"/>
          </a:p>
        </p:txBody>
      </p:sp>
      <p:sp>
        <p:nvSpPr>
          <p:cNvPr id="71" name="Text Box 29"/>
          <p:cNvSpPr txBox="1">
            <a:spLocks noChangeArrowheads="1"/>
          </p:cNvSpPr>
          <p:nvPr/>
        </p:nvSpPr>
        <p:spPr bwMode="auto">
          <a:xfrm>
            <a:off x="2057400" y="3583782"/>
            <a:ext cx="800100" cy="46166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0" eaLnBrk="1" hangingPunct="1">
              <a:spcBef>
                <a:spcPct val="50000"/>
              </a:spcBef>
              <a:buFontTx/>
              <a:buNone/>
            </a:pPr>
            <a:r>
              <a:rPr lang="he-IL" altLang="he-IL" sz="2400">
                <a:solidFill>
                  <a:srgbClr val="669900"/>
                </a:solidFill>
              </a:rPr>
              <a:t>700</a:t>
            </a:r>
            <a:endParaRPr lang="en-US" altLang="he-IL" sz="2400">
              <a:solidFill>
                <a:srgbClr val="669900"/>
              </a:solidFill>
            </a:endParaRPr>
          </a:p>
        </p:txBody>
      </p:sp>
      <p:sp>
        <p:nvSpPr>
          <p:cNvPr id="72" name="Text Box 30"/>
          <p:cNvSpPr txBox="1">
            <a:spLocks noChangeArrowheads="1"/>
          </p:cNvSpPr>
          <p:nvPr/>
        </p:nvSpPr>
        <p:spPr bwMode="auto">
          <a:xfrm>
            <a:off x="4855369" y="4556523"/>
            <a:ext cx="800100" cy="46166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0" eaLnBrk="1" hangingPunct="1">
              <a:spcBef>
                <a:spcPct val="50000"/>
              </a:spcBef>
              <a:buFontTx/>
              <a:buNone/>
            </a:pPr>
            <a:r>
              <a:rPr lang="he-IL" altLang="he-IL" sz="2400">
                <a:solidFill>
                  <a:srgbClr val="9900FF"/>
                </a:solidFill>
              </a:rPr>
              <a:t>350</a:t>
            </a:r>
            <a:endParaRPr lang="en-US" altLang="he-IL" sz="2400">
              <a:solidFill>
                <a:srgbClr val="9900FF"/>
              </a:solidFill>
            </a:endParaRPr>
          </a:p>
        </p:txBody>
      </p:sp>
      <p:sp>
        <p:nvSpPr>
          <p:cNvPr id="41" name="Rectangle 35"/>
          <p:cNvSpPr>
            <a:spLocks noChangeArrowheads="1"/>
          </p:cNvSpPr>
          <p:nvPr/>
        </p:nvSpPr>
        <p:spPr bwMode="auto">
          <a:xfrm>
            <a:off x="6452100" y="860739"/>
            <a:ext cx="2691900" cy="5143500"/>
          </a:xfrm>
          <a:prstGeom prst="rect">
            <a:avLst/>
          </a:prstGeom>
          <a:solidFill>
            <a:srgbClr val="660033"/>
          </a:solidFill>
          <a:ln>
            <a:noFill/>
          </a:ln>
          <a:effec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FontTx/>
              <a:buNone/>
            </a:pPr>
            <a:endParaRPr lang="he-IL" altLang="he-IL" sz="1200"/>
          </a:p>
        </p:txBody>
      </p:sp>
      <p:sp>
        <p:nvSpPr>
          <p:cNvPr id="43" name="Rectangle 37"/>
          <p:cNvSpPr>
            <a:spLocks noChangeArrowheads="1"/>
          </p:cNvSpPr>
          <p:nvPr/>
        </p:nvSpPr>
        <p:spPr bwMode="auto">
          <a:xfrm>
            <a:off x="6873541" y="4751786"/>
            <a:ext cx="2266950" cy="12608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35000" tIns="135000" rIns="135000" bIns="405000">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spcAft>
                <a:spcPct val="100000"/>
              </a:spcAft>
              <a:buFontTx/>
              <a:buNone/>
            </a:pPr>
            <a:r>
              <a:rPr lang="he-IL" altLang="he-IL" sz="1200" dirty="0">
                <a:solidFill>
                  <a:schemeClr val="bg1"/>
                </a:solidFill>
              </a:rPr>
              <a:t>המספרים מתייחסים לשטח שעליו הוקמה מדינת ישראל</a:t>
            </a:r>
          </a:p>
          <a:p>
            <a:pPr eaLnBrk="1" hangingPunct="1">
              <a:spcBef>
                <a:spcPct val="0"/>
              </a:spcBef>
              <a:spcAft>
                <a:spcPct val="100000"/>
              </a:spcAft>
              <a:buFontTx/>
              <a:buNone/>
            </a:pPr>
            <a:r>
              <a:rPr lang="he-IL" altLang="he-IL" sz="1050" dirty="0">
                <a:solidFill>
                  <a:schemeClr val="bg1"/>
                </a:solidFill>
              </a:rPr>
              <a:t>מקור: </a:t>
            </a:r>
            <a:r>
              <a:rPr lang="en-US" altLang="he-IL" sz="1050" dirty="0">
                <a:solidFill>
                  <a:schemeClr val="bg1"/>
                </a:solidFill>
              </a:rPr>
              <a:t>Abu </a:t>
            </a:r>
            <a:r>
              <a:rPr lang="en-US" altLang="he-IL" sz="1050" dirty="0" err="1">
                <a:solidFill>
                  <a:schemeClr val="bg1"/>
                </a:solidFill>
              </a:rPr>
              <a:t>Sitta</a:t>
            </a:r>
            <a:r>
              <a:rPr lang="en-US" altLang="he-IL" sz="1050" dirty="0">
                <a:solidFill>
                  <a:schemeClr val="bg1"/>
                </a:solidFill>
              </a:rPr>
              <a:t> </a:t>
            </a:r>
            <a:r>
              <a:rPr lang="he-IL" altLang="he-IL" sz="1050" dirty="0">
                <a:solidFill>
                  <a:schemeClr val="bg1"/>
                </a:solidFill>
              </a:rPr>
              <a:t>, 2004.</a:t>
            </a:r>
            <a:endParaRPr lang="en-US" altLang="he-IL" sz="1050" dirty="0">
              <a:solidFill>
                <a:schemeClr val="bg1"/>
              </a:solidFill>
            </a:endParaRPr>
          </a:p>
        </p:txBody>
      </p:sp>
      <p:sp>
        <p:nvSpPr>
          <p:cNvPr id="44" name="TextBox 43"/>
          <p:cNvSpPr txBox="1"/>
          <p:nvPr/>
        </p:nvSpPr>
        <p:spPr>
          <a:xfrm>
            <a:off x="6631327" y="1900018"/>
            <a:ext cx="2384474" cy="438582"/>
          </a:xfrm>
          <a:prstGeom prst="rect">
            <a:avLst/>
          </a:prstGeom>
          <a:noFill/>
        </p:spPr>
        <p:txBody>
          <a:bodyPr wrap="square" rtlCol="1">
            <a:spAutoFit/>
          </a:bodyPr>
          <a:lstStyle/>
          <a:p>
            <a:r>
              <a:rPr lang="he-IL" sz="2250" b="1" dirty="0">
                <a:solidFill>
                  <a:schemeClr val="bg1">
                    <a:lumMod val="65000"/>
                  </a:schemeClr>
                </a:solidFill>
              </a:rPr>
              <a:t>הנַכְּבָּה</a:t>
            </a:r>
            <a:r>
              <a:rPr lang="he-IL" sz="2250" b="1" dirty="0">
                <a:solidFill>
                  <a:schemeClr val="bg1"/>
                </a:solidFill>
              </a:rPr>
              <a:t> במספרים</a:t>
            </a:r>
            <a:endParaRPr lang="he-IL" sz="2250" b="1" dirty="0">
              <a:solidFill>
                <a:schemeClr val="bg1">
                  <a:lumMod val="65000"/>
                </a:schemeClr>
              </a:solidFill>
            </a:endParaRPr>
          </a:p>
        </p:txBody>
      </p:sp>
    </p:spTree>
    <p:extLst>
      <p:ext uri="{BB962C8B-B14F-4D97-AF65-F5344CB8AC3E}">
        <p14:creationId xmlns:p14="http://schemas.microsoft.com/office/powerpoint/2010/main" val="40055670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wipe(down)">
                                      <p:cBhvr>
                                        <p:cTn id="16" dur="500"/>
                                        <p:tgtEl>
                                          <p:spTgt spid="69"/>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wipe(down)">
                                      <p:cBhvr>
                                        <p:cTn id="20" dur="500"/>
                                        <p:tgtEl>
                                          <p:spTgt spid="7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down)">
                                      <p:cBhvr>
                                        <p:cTn id="25" dur="500"/>
                                        <p:tgtEl>
                                          <p:spTgt spid="70"/>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wipe(down)">
                                      <p:cBhvr>
                                        <p:cTn id="2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9" grpId="0" animBg="1"/>
      <p:bldP spid="70" grpId="0" animBg="1"/>
      <p:bldP spid="71" grpId="0"/>
      <p:bldP spid="72" grpId="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 name="Line 5"/>
          <p:cNvSpPr>
            <a:spLocks noChangeShapeType="1"/>
          </p:cNvSpPr>
          <p:nvPr/>
        </p:nvSpPr>
        <p:spPr bwMode="auto">
          <a:xfrm>
            <a:off x="1143000" y="5572125"/>
            <a:ext cx="6972300"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grpSp>
        <p:nvGrpSpPr>
          <p:cNvPr id="81" name="Group 16"/>
          <p:cNvGrpSpPr>
            <a:grpSpLocks/>
          </p:cNvGrpSpPr>
          <p:nvPr/>
        </p:nvGrpSpPr>
        <p:grpSpPr bwMode="auto">
          <a:xfrm>
            <a:off x="1819276" y="3142061"/>
            <a:ext cx="5947172" cy="2169319"/>
            <a:chOff x="0" y="1919"/>
            <a:chExt cx="5875" cy="1822"/>
          </a:xfrm>
        </p:grpSpPr>
        <p:sp>
          <p:nvSpPr>
            <p:cNvPr id="82" name="Line 17"/>
            <p:cNvSpPr>
              <a:spLocks noChangeShapeType="1"/>
            </p:cNvSpPr>
            <p:nvPr/>
          </p:nvSpPr>
          <p:spPr bwMode="auto">
            <a:xfrm>
              <a:off x="0" y="3741"/>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83" name="Line 18"/>
            <p:cNvSpPr>
              <a:spLocks noChangeShapeType="1"/>
            </p:cNvSpPr>
            <p:nvPr/>
          </p:nvSpPr>
          <p:spPr bwMode="auto">
            <a:xfrm>
              <a:off x="0" y="3511"/>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84" name="Line 19"/>
            <p:cNvSpPr>
              <a:spLocks noChangeShapeType="1"/>
            </p:cNvSpPr>
            <p:nvPr/>
          </p:nvSpPr>
          <p:spPr bwMode="auto">
            <a:xfrm>
              <a:off x="0" y="3285"/>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85" name="Line 20"/>
            <p:cNvSpPr>
              <a:spLocks noChangeShapeType="1"/>
            </p:cNvSpPr>
            <p:nvPr/>
          </p:nvSpPr>
          <p:spPr bwMode="auto">
            <a:xfrm>
              <a:off x="0" y="3055"/>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86" name="Line 21"/>
            <p:cNvSpPr>
              <a:spLocks noChangeShapeType="1"/>
            </p:cNvSpPr>
            <p:nvPr/>
          </p:nvSpPr>
          <p:spPr bwMode="auto">
            <a:xfrm>
              <a:off x="0" y="2829"/>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87" name="Line 22"/>
            <p:cNvSpPr>
              <a:spLocks noChangeShapeType="1"/>
            </p:cNvSpPr>
            <p:nvPr/>
          </p:nvSpPr>
          <p:spPr bwMode="auto">
            <a:xfrm>
              <a:off x="0" y="2599"/>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88" name="Line 23"/>
            <p:cNvSpPr>
              <a:spLocks noChangeShapeType="1"/>
            </p:cNvSpPr>
            <p:nvPr/>
          </p:nvSpPr>
          <p:spPr bwMode="auto">
            <a:xfrm>
              <a:off x="0" y="2373"/>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89" name="Line 24"/>
            <p:cNvSpPr>
              <a:spLocks noChangeShapeType="1"/>
            </p:cNvSpPr>
            <p:nvPr/>
          </p:nvSpPr>
          <p:spPr bwMode="auto">
            <a:xfrm>
              <a:off x="0" y="2145"/>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sp>
          <p:nvSpPr>
            <p:cNvPr id="90" name="Line 25"/>
            <p:cNvSpPr>
              <a:spLocks noChangeShapeType="1"/>
            </p:cNvSpPr>
            <p:nvPr/>
          </p:nvSpPr>
          <p:spPr bwMode="auto">
            <a:xfrm>
              <a:off x="0" y="1919"/>
              <a:ext cx="5875" cy="0"/>
            </a:xfrm>
            <a:prstGeom prst="line">
              <a:avLst/>
            </a:prstGeom>
            <a:noFill/>
            <a:ln w="25400">
              <a:solidFill>
                <a:schemeClr val="bg1">
                  <a:lumMod val="6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sz="1350"/>
            </a:p>
          </p:txBody>
        </p:sp>
      </p:grpSp>
      <p:sp>
        <p:nvSpPr>
          <p:cNvPr id="41" name="Rectangle 35"/>
          <p:cNvSpPr>
            <a:spLocks noChangeArrowheads="1"/>
          </p:cNvSpPr>
          <p:nvPr/>
        </p:nvSpPr>
        <p:spPr bwMode="auto">
          <a:xfrm>
            <a:off x="6452100" y="860739"/>
            <a:ext cx="2691900" cy="5143500"/>
          </a:xfrm>
          <a:prstGeom prst="rect">
            <a:avLst/>
          </a:prstGeom>
          <a:solidFill>
            <a:srgbClr val="660033"/>
          </a:solidFill>
          <a:ln>
            <a:noFill/>
          </a:ln>
          <a:effec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FontTx/>
              <a:buNone/>
            </a:pPr>
            <a:endParaRPr lang="he-IL" altLang="he-IL" sz="1200"/>
          </a:p>
        </p:txBody>
      </p:sp>
      <p:sp>
        <p:nvSpPr>
          <p:cNvPr id="43" name="Rectangle 37"/>
          <p:cNvSpPr>
            <a:spLocks noChangeArrowheads="1"/>
          </p:cNvSpPr>
          <p:nvPr/>
        </p:nvSpPr>
        <p:spPr bwMode="auto">
          <a:xfrm>
            <a:off x="6873541" y="4751786"/>
            <a:ext cx="2266950" cy="12608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35000" tIns="135000" rIns="135000" bIns="405000">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spcAft>
                <a:spcPct val="100000"/>
              </a:spcAft>
              <a:buFontTx/>
              <a:buNone/>
            </a:pPr>
            <a:r>
              <a:rPr lang="he-IL" altLang="he-IL" sz="1200" dirty="0">
                <a:solidFill>
                  <a:schemeClr val="bg1"/>
                </a:solidFill>
              </a:rPr>
              <a:t>המספרים מתייחסים לשטח שעליו הוקמה מדינת ישראל</a:t>
            </a:r>
          </a:p>
          <a:p>
            <a:pPr eaLnBrk="1" hangingPunct="1">
              <a:spcBef>
                <a:spcPct val="0"/>
              </a:spcBef>
              <a:spcAft>
                <a:spcPct val="100000"/>
              </a:spcAft>
              <a:buFontTx/>
              <a:buNone/>
            </a:pPr>
            <a:r>
              <a:rPr lang="he-IL" altLang="he-IL" sz="1050" dirty="0">
                <a:solidFill>
                  <a:schemeClr val="bg1"/>
                </a:solidFill>
              </a:rPr>
              <a:t>מקור: </a:t>
            </a:r>
            <a:r>
              <a:rPr lang="en-US" altLang="he-IL" sz="1050" dirty="0">
                <a:solidFill>
                  <a:schemeClr val="bg1"/>
                </a:solidFill>
              </a:rPr>
              <a:t>Abu </a:t>
            </a:r>
            <a:r>
              <a:rPr lang="en-US" altLang="he-IL" sz="1050" dirty="0" err="1">
                <a:solidFill>
                  <a:schemeClr val="bg1"/>
                </a:solidFill>
              </a:rPr>
              <a:t>Sitta</a:t>
            </a:r>
            <a:r>
              <a:rPr lang="en-US" altLang="he-IL" sz="1050" dirty="0">
                <a:solidFill>
                  <a:schemeClr val="bg1"/>
                </a:solidFill>
              </a:rPr>
              <a:t> </a:t>
            </a:r>
            <a:r>
              <a:rPr lang="he-IL" altLang="he-IL" sz="1050" dirty="0">
                <a:solidFill>
                  <a:schemeClr val="bg1"/>
                </a:solidFill>
              </a:rPr>
              <a:t>, 2004.</a:t>
            </a:r>
            <a:endParaRPr lang="en-US" altLang="he-IL" sz="1050" dirty="0">
              <a:solidFill>
                <a:schemeClr val="bg1"/>
              </a:solidFill>
            </a:endParaRPr>
          </a:p>
        </p:txBody>
      </p:sp>
      <p:sp>
        <p:nvSpPr>
          <p:cNvPr id="44" name="TextBox 43"/>
          <p:cNvSpPr txBox="1"/>
          <p:nvPr/>
        </p:nvSpPr>
        <p:spPr>
          <a:xfrm>
            <a:off x="6631327" y="1900018"/>
            <a:ext cx="2384474" cy="438582"/>
          </a:xfrm>
          <a:prstGeom prst="rect">
            <a:avLst/>
          </a:prstGeom>
          <a:noFill/>
        </p:spPr>
        <p:txBody>
          <a:bodyPr wrap="square" rtlCol="1">
            <a:spAutoFit/>
          </a:bodyPr>
          <a:lstStyle/>
          <a:p>
            <a:r>
              <a:rPr lang="he-IL" sz="2250" b="1" dirty="0">
                <a:solidFill>
                  <a:schemeClr val="bg1">
                    <a:lumMod val="65000"/>
                  </a:schemeClr>
                </a:solidFill>
              </a:rPr>
              <a:t>הנַכְּבָּה</a:t>
            </a:r>
            <a:r>
              <a:rPr lang="he-IL" sz="2250" b="1" dirty="0">
                <a:solidFill>
                  <a:schemeClr val="bg1"/>
                </a:solidFill>
              </a:rPr>
              <a:t> במספרים</a:t>
            </a:r>
            <a:endParaRPr lang="he-IL" sz="2250" b="1" dirty="0">
              <a:solidFill>
                <a:schemeClr val="bg1">
                  <a:lumMod val="65000"/>
                </a:schemeClr>
              </a:solidFill>
            </a:endParaRPr>
          </a:p>
        </p:txBody>
      </p:sp>
      <p:sp>
        <p:nvSpPr>
          <p:cNvPr id="35" name="Rectangle 2"/>
          <p:cNvSpPr>
            <a:spLocks noGrp="1" noChangeArrowheads="1"/>
          </p:cNvSpPr>
          <p:nvPr>
            <p:ph type="title"/>
          </p:nvPr>
        </p:nvSpPr>
        <p:spPr>
          <a:xfrm>
            <a:off x="1143000" y="1063228"/>
            <a:ext cx="4591050" cy="1165622"/>
          </a:xfrm>
          <a:noFill/>
        </p:spPr>
        <p:txBody>
          <a:bodyPr/>
          <a:lstStyle/>
          <a:p>
            <a:pPr algn="ctr" eaLnBrk="1" hangingPunct="1"/>
            <a:r>
              <a:rPr lang="he-IL" altLang="he-IL" sz="2700" dirty="0">
                <a:solidFill>
                  <a:srgbClr val="3A1D00"/>
                </a:solidFill>
                <a:cs typeface="+mn-cs"/>
              </a:rPr>
              <a:t>מספר הישובים בארץ </a:t>
            </a:r>
            <a:br>
              <a:rPr lang="he-IL" altLang="he-IL" sz="2700" dirty="0">
                <a:solidFill>
                  <a:srgbClr val="3A1D00"/>
                </a:solidFill>
                <a:cs typeface="+mn-cs"/>
              </a:rPr>
            </a:br>
            <a:r>
              <a:rPr lang="he-IL" altLang="he-IL" sz="2700" dirty="0">
                <a:solidFill>
                  <a:srgbClr val="3A1D00"/>
                </a:solidFill>
                <a:cs typeface="+mn-cs"/>
              </a:rPr>
              <a:t>בשנת 1949</a:t>
            </a:r>
            <a:endParaRPr lang="en-US" altLang="he-IL" sz="2700" dirty="0">
              <a:solidFill>
                <a:srgbClr val="3A1D00"/>
              </a:solidFill>
              <a:cs typeface="+mn-cs"/>
            </a:endParaRPr>
          </a:p>
        </p:txBody>
      </p:sp>
      <p:sp>
        <p:nvSpPr>
          <p:cNvPr id="36" name="Text Box 3"/>
          <p:cNvSpPr txBox="1">
            <a:spLocks noChangeArrowheads="1"/>
          </p:cNvSpPr>
          <p:nvPr/>
        </p:nvSpPr>
        <p:spPr bwMode="auto">
          <a:xfrm>
            <a:off x="2686050" y="5543551"/>
            <a:ext cx="114300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he-IL" altLang="he-IL" sz="1350">
                <a:solidFill>
                  <a:srgbClr val="3A1D00"/>
                </a:solidFill>
              </a:rPr>
              <a:t>פלסטיניים</a:t>
            </a:r>
            <a:endParaRPr lang="en-US" altLang="he-IL" sz="1350">
              <a:solidFill>
                <a:srgbClr val="3A1D00"/>
              </a:solidFill>
            </a:endParaRPr>
          </a:p>
        </p:txBody>
      </p:sp>
      <p:sp>
        <p:nvSpPr>
          <p:cNvPr id="37" name="Text Box 4"/>
          <p:cNvSpPr txBox="1">
            <a:spLocks noChangeArrowheads="1"/>
          </p:cNvSpPr>
          <p:nvPr/>
        </p:nvSpPr>
        <p:spPr bwMode="auto">
          <a:xfrm>
            <a:off x="3886200" y="5543551"/>
            <a:ext cx="114300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he-IL" altLang="he-IL" sz="1350">
                <a:solidFill>
                  <a:srgbClr val="3A1D00"/>
                </a:solidFill>
              </a:rPr>
              <a:t>יהודיים</a:t>
            </a:r>
            <a:endParaRPr lang="en-US" altLang="he-IL" sz="1350">
              <a:solidFill>
                <a:srgbClr val="3A1D00"/>
              </a:solidFill>
            </a:endParaRPr>
          </a:p>
        </p:txBody>
      </p:sp>
      <p:grpSp>
        <p:nvGrpSpPr>
          <p:cNvPr id="39" name="Group 6"/>
          <p:cNvGrpSpPr>
            <a:grpSpLocks/>
          </p:cNvGrpSpPr>
          <p:nvPr/>
        </p:nvGrpSpPr>
        <p:grpSpPr bwMode="auto">
          <a:xfrm>
            <a:off x="800100" y="2980135"/>
            <a:ext cx="990600" cy="2487215"/>
            <a:chOff x="0" y="1783"/>
            <a:chExt cx="832" cy="2089"/>
          </a:xfrm>
        </p:grpSpPr>
        <p:sp>
          <p:nvSpPr>
            <p:cNvPr id="40" name="Text Box 7"/>
            <p:cNvSpPr txBox="1">
              <a:spLocks noChangeArrowheads="1"/>
            </p:cNvSpPr>
            <p:nvPr/>
          </p:nvSpPr>
          <p:spPr bwMode="auto">
            <a:xfrm>
              <a:off x="0" y="3620"/>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100</a:t>
              </a:r>
            </a:p>
          </p:txBody>
        </p:sp>
        <p:sp>
          <p:nvSpPr>
            <p:cNvPr id="73" name="Text Box 8"/>
            <p:cNvSpPr txBox="1">
              <a:spLocks noChangeArrowheads="1"/>
            </p:cNvSpPr>
            <p:nvPr/>
          </p:nvSpPr>
          <p:spPr bwMode="auto">
            <a:xfrm>
              <a:off x="0" y="3391"/>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200</a:t>
              </a:r>
            </a:p>
          </p:txBody>
        </p:sp>
        <p:sp>
          <p:nvSpPr>
            <p:cNvPr id="74" name="Text Box 9"/>
            <p:cNvSpPr txBox="1">
              <a:spLocks noChangeArrowheads="1"/>
            </p:cNvSpPr>
            <p:nvPr/>
          </p:nvSpPr>
          <p:spPr bwMode="auto">
            <a:xfrm>
              <a:off x="0" y="3163"/>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300</a:t>
              </a:r>
            </a:p>
          </p:txBody>
        </p:sp>
        <p:sp>
          <p:nvSpPr>
            <p:cNvPr id="75" name="Text Box 10"/>
            <p:cNvSpPr txBox="1">
              <a:spLocks noChangeArrowheads="1"/>
            </p:cNvSpPr>
            <p:nvPr/>
          </p:nvSpPr>
          <p:spPr bwMode="auto">
            <a:xfrm>
              <a:off x="0" y="2926"/>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400</a:t>
              </a:r>
            </a:p>
          </p:txBody>
        </p:sp>
        <p:sp>
          <p:nvSpPr>
            <p:cNvPr id="76" name="Text Box 11"/>
            <p:cNvSpPr txBox="1">
              <a:spLocks noChangeArrowheads="1"/>
            </p:cNvSpPr>
            <p:nvPr/>
          </p:nvSpPr>
          <p:spPr bwMode="auto">
            <a:xfrm>
              <a:off x="0" y="2706"/>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500</a:t>
              </a:r>
            </a:p>
          </p:txBody>
        </p:sp>
        <p:sp>
          <p:nvSpPr>
            <p:cNvPr id="77" name="Text Box 12"/>
            <p:cNvSpPr txBox="1">
              <a:spLocks noChangeArrowheads="1"/>
            </p:cNvSpPr>
            <p:nvPr/>
          </p:nvSpPr>
          <p:spPr bwMode="auto">
            <a:xfrm>
              <a:off x="0" y="2468"/>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600</a:t>
              </a:r>
            </a:p>
          </p:txBody>
        </p:sp>
        <p:sp>
          <p:nvSpPr>
            <p:cNvPr id="78" name="Text Box 13"/>
            <p:cNvSpPr txBox="1">
              <a:spLocks noChangeArrowheads="1"/>
            </p:cNvSpPr>
            <p:nvPr/>
          </p:nvSpPr>
          <p:spPr bwMode="auto">
            <a:xfrm>
              <a:off x="0" y="2249"/>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700</a:t>
              </a:r>
            </a:p>
          </p:txBody>
        </p:sp>
        <p:sp>
          <p:nvSpPr>
            <p:cNvPr id="79" name="Text Box 14"/>
            <p:cNvSpPr txBox="1">
              <a:spLocks noChangeArrowheads="1"/>
            </p:cNvSpPr>
            <p:nvPr/>
          </p:nvSpPr>
          <p:spPr bwMode="auto">
            <a:xfrm>
              <a:off x="0" y="2039"/>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800</a:t>
              </a:r>
            </a:p>
          </p:txBody>
        </p:sp>
        <p:sp>
          <p:nvSpPr>
            <p:cNvPr id="80" name="Text Box 15"/>
            <p:cNvSpPr txBox="1">
              <a:spLocks noChangeArrowheads="1"/>
            </p:cNvSpPr>
            <p:nvPr/>
          </p:nvSpPr>
          <p:spPr bwMode="auto">
            <a:xfrm>
              <a:off x="0" y="1783"/>
              <a:ext cx="832" cy="2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rtl="0" eaLnBrk="1" hangingPunct="1">
                <a:spcBef>
                  <a:spcPct val="50000"/>
                </a:spcBef>
                <a:buFontTx/>
                <a:buNone/>
              </a:pPr>
              <a:r>
                <a:rPr lang="en-US" altLang="he-IL" sz="1350">
                  <a:solidFill>
                    <a:srgbClr val="3A1D00"/>
                  </a:solidFill>
                </a:rPr>
                <a:t>900</a:t>
              </a:r>
            </a:p>
          </p:txBody>
        </p:sp>
      </p:grpSp>
      <p:sp>
        <p:nvSpPr>
          <p:cNvPr id="91" name="Rectangle 26"/>
          <p:cNvSpPr>
            <a:spLocks noChangeArrowheads="1"/>
          </p:cNvSpPr>
          <p:nvPr/>
        </p:nvSpPr>
        <p:spPr bwMode="auto">
          <a:xfrm>
            <a:off x="2858691" y="5113735"/>
            <a:ext cx="800100" cy="456009"/>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he-IL" sz="1350"/>
          </a:p>
        </p:txBody>
      </p:sp>
      <p:sp>
        <p:nvSpPr>
          <p:cNvPr id="92" name="Rectangle 27"/>
          <p:cNvSpPr>
            <a:spLocks noChangeArrowheads="1"/>
          </p:cNvSpPr>
          <p:nvPr/>
        </p:nvSpPr>
        <p:spPr bwMode="auto">
          <a:xfrm>
            <a:off x="4055269" y="4491039"/>
            <a:ext cx="800100" cy="1079897"/>
          </a:xfrm>
          <a:prstGeom prst="rect">
            <a:avLst/>
          </a:prstGeom>
          <a:solidFill>
            <a:srgbClr val="99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FontTx/>
              <a:buNone/>
            </a:pPr>
            <a:endParaRPr lang="he-IL" altLang="he-IL" sz="1200"/>
          </a:p>
        </p:txBody>
      </p:sp>
      <p:sp>
        <p:nvSpPr>
          <p:cNvPr id="93" name="Text Box 28" descr="lyfta 018 white wash"/>
          <p:cNvSpPr txBox="1">
            <a:spLocks noChangeArrowheads="1"/>
          </p:cNvSpPr>
          <p:nvPr/>
        </p:nvSpPr>
        <p:spPr bwMode="auto">
          <a:xfrm>
            <a:off x="2072879" y="5016105"/>
            <a:ext cx="800100" cy="461665"/>
          </a:xfrm>
          <a:prstGeom prst="rect">
            <a:avLst/>
          </a:prstGeom>
          <a:noFill/>
          <a:ln>
            <a:noFill/>
          </a:ln>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he-IL" altLang="he-IL" sz="2400">
                <a:solidFill>
                  <a:srgbClr val="669900"/>
                </a:solidFill>
              </a:rPr>
              <a:t>170</a:t>
            </a:r>
            <a:endParaRPr lang="en-US" altLang="he-IL" sz="2400">
              <a:solidFill>
                <a:srgbClr val="669900"/>
              </a:solidFill>
            </a:endParaRPr>
          </a:p>
        </p:txBody>
      </p:sp>
      <p:sp>
        <p:nvSpPr>
          <p:cNvPr id="94" name="Text Box 29" descr="lyfta 018 white wash"/>
          <p:cNvSpPr txBox="1">
            <a:spLocks noChangeArrowheads="1"/>
          </p:cNvSpPr>
          <p:nvPr/>
        </p:nvSpPr>
        <p:spPr bwMode="auto">
          <a:xfrm>
            <a:off x="4855369" y="4225530"/>
            <a:ext cx="800100" cy="461665"/>
          </a:xfrm>
          <a:prstGeom prst="rect">
            <a:avLst/>
          </a:prstGeom>
          <a:noFill/>
          <a:ln>
            <a:noFill/>
          </a:ln>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0" eaLnBrk="1" hangingPunct="1">
              <a:spcBef>
                <a:spcPct val="50000"/>
              </a:spcBef>
              <a:buFontTx/>
              <a:buNone/>
            </a:pPr>
            <a:r>
              <a:rPr lang="he-IL" altLang="he-IL" sz="2400">
                <a:solidFill>
                  <a:srgbClr val="9900FF"/>
                </a:solidFill>
              </a:rPr>
              <a:t>400</a:t>
            </a:r>
            <a:endParaRPr lang="en-US" altLang="he-IL" sz="2400">
              <a:solidFill>
                <a:srgbClr val="9900FF"/>
              </a:solidFill>
            </a:endParaRPr>
          </a:p>
        </p:txBody>
      </p:sp>
      <p:sp>
        <p:nvSpPr>
          <p:cNvPr id="95" name="Rectangle 30"/>
          <p:cNvSpPr>
            <a:spLocks noChangeArrowheads="1"/>
          </p:cNvSpPr>
          <p:nvPr/>
        </p:nvSpPr>
        <p:spPr bwMode="auto">
          <a:xfrm>
            <a:off x="4055269" y="4626769"/>
            <a:ext cx="800100" cy="944166"/>
          </a:xfrm>
          <a:prstGeom prst="rect">
            <a:avLst/>
          </a:prstGeom>
          <a:noFill/>
          <a:ln w="28575">
            <a:solidFill>
              <a:schemeClr val="tx1"/>
            </a:solidFill>
            <a:prstDash val="dash"/>
            <a:miter lim="800000"/>
            <a:headEnd/>
            <a:tailEnd/>
          </a:ln>
          <a:effectLst/>
          <a:extLst>
            <a:ext uri="{909E8E84-426E-40DD-AFC4-6F175D3DCCD1}">
              <a14:hiddenFill xmlns:a14="http://schemas.microsoft.com/office/drawing/2010/main">
                <a:solidFill>
                  <a:srgbClr val="9900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FontTx/>
              <a:buNone/>
            </a:pPr>
            <a:endParaRPr lang="he-IL" altLang="he-IL" sz="1200"/>
          </a:p>
        </p:txBody>
      </p:sp>
      <p:sp>
        <p:nvSpPr>
          <p:cNvPr id="96" name="Rectangle 31"/>
          <p:cNvSpPr>
            <a:spLocks noChangeArrowheads="1"/>
          </p:cNvSpPr>
          <p:nvPr/>
        </p:nvSpPr>
        <p:spPr bwMode="auto">
          <a:xfrm>
            <a:off x="2858691" y="3681414"/>
            <a:ext cx="800100" cy="1889522"/>
          </a:xfrm>
          <a:prstGeom prst="rect">
            <a:avLst/>
          </a:prstGeom>
          <a:noFill/>
          <a:ln w="28575">
            <a:solidFill>
              <a:schemeClr val="tx1"/>
            </a:solidFill>
            <a:prstDash val="dash"/>
            <a:miter lim="800000"/>
            <a:headEnd/>
            <a:tailEnd/>
          </a:ln>
          <a:effectLst/>
          <a:extLst>
            <a:ext uri="{909E8E84-426E-40DD-AFC4-6F175D3DCCD1}">
              <a14:hiddenFill xmlns:a14="http://schemas.microsoft.com/office/drawing/2010/main">
                <a:solidFill>
                  <a:srgbClr val="6699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he-IL" sz="1350"/>
          </a:p>
        </p:txBody>
      </p:sp>
      <p:pic>
        <p:nvPicPr>
          <p:cNvPr id="97" name="Picture 32" descr="350"/>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00626" y="4651772"/>
            <a:ext cx="502444"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Picture 33" descr="700"/>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5976" y="3533775"/>
            <a:ext cx="1774031" cy="17764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3798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54" y="-154004"/>
            <a:ext cx="5432284" cy="6858000"/>
          </a:xfrm>
          <a:prstGeom prst="rect">
            <a:avLst/>
          </a:prstGeom>
        </p:spPr>
      </p:pic>
      <p:sp>
        <p:nvSpPr>
          <p:cNvPr id="3" name="TextBox 2"/>
          <p:cNvSpPr txBox="1"/>
          <p:nvPr/>
        </p:nvSpPr>
        <p:spPr>
          <a:xfrm>
            <a:off x="6679933" y="5553777"/>
            <a:ext cx="2184934" cy="646331"/>
          </a:xfrm>
          <a:prstGeom prst="rect">
            <a:avLst/>
          </a:prstGeom>
          <a:noFill/>
        </p:spPr>
        <p:txBody>
          <a:bodyPr wrap="square" rtlCol="1">
            <a:spAutoFit/>
          </a:bodyPr>
          <a:lstStyle/>
          <a:p>
            <a:r>
              <a:rPr lang="he-IL" sz="1200" b="1" dirty="0" smtClean="0">
                <a:solidFill>
                  <a:srgbClr val="0000FF"/>
                </a:solidFill>
              </a:rPr>
              <a:t>אריאלה אזולאי, אלימות מכוננת 1947-1950, רסלינג, 2009, </a:t>
            </a:r>
          </a:p>
          <a:p>
            <a:r>
              <a:rPr lang="he-IL" sz="1200" b="1" dirty="0" smtClean="0">
                <a:solidFill>
                  <a:srgbClr val="0000FF"/>
                </a:solidFill>
              </a:rPr>
              <a:t>עמ' 21869.</a:t>
            </a:r>
            <a:endParaRPr lang="he-IL" sz="1200" b="1" dirty="0">
              <a:solidFill>
                <a:srgbClr val="0000FF"/>
              </a:solidFill>
            </a:endParaRPr>
          </a:p>
        </p:txBody>
      </p:sp>
    </p:spTree>
    <p:extLst>
      <p:ext uri="{BB962C8B-B14F-4D97-AF65-F5344CB8AC3E}">
        <p14:creationId xmlns:p14="http://schemas.microsoft.com/office/powerpoint/2010/main" val="10217099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537" y="560832"/>
            <a:ext cx="6150864" cy="5370576"/>
          </a:xfrm>
          <a:prstGeom prst="rect">
            <a:avLst/>
          </a:prstGeom>
        </p:spPr>
      </p:pic>
      <p:sp>
        <p:nvSpPr>
          <p:cNvPr id="3" name="TextBox 2"/>
          <p:cNvSpPr txBox="1"/>
          <p:nvPr/>
        </p:nvSpPr>
        <p:spPr>
          <a:xfrm>
            <a:off x="6679933" y="5553777"/>
            <a:ext cx="2184934" cy="461665"/>
          </a:xfrm>
          <a:prstGeom prst="rect">
            <a:avLst/>
          </a:prstGeom>
          <a:noFill/>
        </p:spPr>
        <p:txBody>
          <a:bodyPr wrap="square" rtlCol="1">
            <a:spAutoFit/>
          </a:bodyPr>
          <a:lstStyle/>
          <a:p>
            <a:r>
              <a:rPr lang="he-IL" sz="1200" b="1" dirty="0" smtClean="0">
                <a:solidFill>
                  <a:srgbClr val="0000FF"/>
                </a:solidFill>
              </a:rPr>
              <a:t>מסמך ארכיון, מתוך</a:t>
            </a:r>
            <a:r>
              <a:rPr lang="he-IL" sz="1200" b="1" dirty="0">
                <a:solidFill>
                  <a:srgbClr val="0000FF"/>
                </a:solidFill>
              </a:rPr>
              <a:t>: ארכיון תולדות ההגנה, תיק 100/37</a:t>
            </a:r>
          </a:p>
        </p:txBody>
      </p:sp>
    </p:spTree>
    <p:extLst>
      <p:ext uri="{BB962C8B-B14F-4D97-AF65-F5344CB8AC3E}">
        <p14:creationId xmlns:p14="http://schemas.microsoft.com/office/powerpoint/2010/main" val="40960657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600825" cy="6610350"/>
          </a:xfrm>
          <a:prstGeom prst="rect">
            <a:avLst/>
          </a:prstGeom>
        </p:spPr>
      </p:pic>
      <p:sp>
        <p:nvSpPr>
          <p:cNvPr id="3" name="TextBox 2"/>
          <p:cNvSpPr txBox="1"/>
          <p:nvPr/>
        </p:nvSpPr>
        <p:spPr>
          <a:xfrm>
            <a:off x="6679933" y="5553777"/>
            <a:ext cx="2184934" cy="646331"/>
          </a:xfrm>
          <a:prstGeom prst="rect">
            <a:avLst/>
          </a:prstGeom>
          <a:noFill/>
        </p:spPr>
        <p:txBody>
          <a:bodyPr wrap="square" rtlCol="1">
            <a:spAutoFit/>
          </a:bodyPr>
          <a:lstStyle/>
          <a:p>
            <a:r>
              <a:rPr lang="he-IL" sz="1200" b="1" dirty="0" smtClean="0">
                <a:solidFill>
                  <a:srgbClr val="0000FF"/>
                </a:solidFill>
              </a:rPr>
              <a:t>אריאלה אזולאי, אלימות מכוננת 1947-1950, רסלינג, 2009, </a:t>
            </a:r>
          </a:p>
          <a:p>
            <a:r>
              <a:rPr lang="he-IL" sz="1200" b="1" dirty="0" smtClean="0">
                <a:solidFill>
                  <a:srgbClr val="0000FF"/>
                </a:solidFill>
              </a:rPr>
              <a:t>עמ' 169.</a:t>
            </a:r>
            <a:endParaRPr lang="he-IL" sz="1200" b="1" dirty="0">
              <a:solidFill>
                <a:srgbClr val="0000FF"/>
              </a:solidFill>
            </a:endParaRPr>
          </a:p>
        </p:txBody>
      </p:sp>
    </p:spTree>
    <p:extLst>
      <p:ext uri="{BB962C8B-B14F-4D97-AF65-F5344CB8AC3E}">
        <p14:creationId xmlns:p14="http://schemas.microsoft.com/office/powerpoint/2010/main" val="32381903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758" y="793357"/>
            <a:ext cx="6470917" cy="4636017"/>
          </a:xfrm>
          <a:prstGeom prst="rect">
            <a:avLst/>
          </a:prstGeom>
        </p:spPr>
      </p:pic>
      <p:sp>
        <p:nvSpPr>
          <p:cNvPr id="4" name="TextBox 3"/>
          <p:cNvSpPr txBox="1"/>
          <p:nvPr/>
        </p:nvSpPr>
        <p:spPr>
          <a:xfrm>
            <a:off x="6679933" y="5553777"/>
            <a:ext cx="2184934" cy="461665"/>
          </a:xfrm>
          <a:prstGeom prst="rect">
            <a:avLst/>
          </a:prstGeom>
          <a:noFill/>
        </p:spPr>
        <p:txBody>
          <a:bodyPr wrap="square" rtlCol="1">
            <a:spAutoFit/>
          </a:bodyPr>
          <a:lstStyle/>
          <a:p>
            <a:r>
              <a:rPr lang="he-IL" sz="1200" b="1" dirty="0">
                <a:solidFill>
                  <a:srgbClr val="0000FF"/>
                </a:solidFill>
              </a:rPr>
              <a:t>הגירוש מרמלה (1948). </a:t>
            </a:r>
            <a:endParaRPr lang="he-IL" sz="1200" b="1" dirty="0" smtClean="0">
              <a:solidFill>
                <a:srgbClr val="0000FF"/>
              </a:solidFill>
            </a:endParaRPr>
          </a:p>
          <a:p>
            <a:r>
              <a:rPr lang="he-IL" sz="1200" b="1" dirty="0" smtClean="0">
                <a:solidFill>
                  <a:srgbClr val="0000FF"/>
                </a:solidFill>
              </a:rPr>
              <a:t>צילום</a:t>
            </a:r>
            <a:r>
              <a:rPr lang="he-IL" sz="1200" b="1" dirty="0">
                <a:solidFill>
                  <a:srgbClr val="0000FF"/>
                </a:solidFill>
              </a:rPr>
              <a:t>: הצלב האדום</a:t>
            </a:r>
          </a:p>
        </p:txBody>
      </p:sp>
    </p:spTree>
    <p:extLst>
      <p:ext uri="{BB962C8B-B14F-4D97-AF65-F5344CB8AC3E}">
        <p14:creationId xmlns:p14="http://schemas.microsoft.com/office/powerpoint/2010/main" val="29019068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372" y="0"/>
            <a:ext cx="4787660" cy="6858000"/>
          </a:xfrm>
          <a:prstGeom prst="rect">
            <a:avLst/>
          </a:prstGeom>
        </p:spPr>
      </p:pic>
      <p:sp>
        <p:nvSpPr>
          <p:cNvPr id="3" name="TextBox 2"/>
          <p:cNvSpPr txBox="1"/>
          <p:nvPr/>
        </p:nvSpPr>
        <p:spPr>
          <a:xfrm>
            <a:off x="6679933" y="5553777"/>
            <a:ext cx="2184934" cy="646331"/>
          </a:xfrm>
          <a:prstGeom prst="rect">
            <a:avLst/>
          </a:prstGeom>
          <a:noFill/>
        </p:spPr>
        <p:txBody>
          <a:bodyPr wrap="square" rtlCol="1">
            <a:spAutoFit/>
          </a:bodyPr>
          <a:lstStyle/>
          <a:p>
            <a:r>
              <a:rPr lang="he-IL" sz="1200" b="1" dirty="0" smtClean="0">
                <a:solidFill>
                  <a:srgbClr val="0000FF"/>
                </a:solidFill>
              </a:rPr>
              <a:t>אריאלה אזולאי, אלימות מכוננת 1947-1950, רסלינג, 2009, </a:t>
            </a:r>
          </a:p>
          <a:p>
            <a:r>
              <a:rPr lang="he-IL" sz="1200" b="1" dirty="0" smtClean="0">
                <a:solidFill>
                  <a:srgbClr val="0000FF"/>
                </a:solidFill>
              </a:rPr>
              <a:t>עמ' 131.</a:t>
            </a:r>
            <a:endParaRPr lang="he-IL" sz="1200" b="1" dirty="0">
              <a:solidFill>
                <a:srgbClr val="0000FF"/>
              </a:solidFill>
            </a:endParaRPr>
          </a:p>
        </p:txBody>
      </p:sp>
    </p:spTree>
    <p:extLst>
      <p:ext uri="{BB962C8B-B14F-4D97-AF65-F5344CB8AC3E}">
        <p14:creationId xmlns:p14="http://schemas.microsoft.com/office/powerpoint/2010/main" val="22463129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77591"/>
            <a:ext cx="6997566" cy="5814060"/>
          </a:xfrm>
          <a:prstGeom prst="rect">
            <a:avLst/>
          </a:prstGeom>
        </p:spPr>
      </p:pic>
      <p:sp>
        <p:nvSpPr>
          <p:cNvPr id="3" name="TextBox 2"/>
          <p:cNvSpPr txBox="1"/>
          <p:nvPr/>
        </p:nvSpPr>
        <p:spPr>
          <a:xfrm>
            <a:off x="6737685" y="5303520"/>
            <a:ext cx="2184934" cy="461665"/>
          </a:xfrm>
          <a:prstGeom prst="rect">
            <a:avLst/>
          </a:prstGeom>
          <a:noFill/>
        </p:spPr>
        <p:txBody>
          <a:bodyPr wrap="square" rtlCol="1">
            <a:spAutoFit/>
          </a:bodyPr>
          <a:lstStyle/>
          <a:p>
            <a:r>
              <a:rPr lang="he-IL" sz="1200" b="1" dirty="0">
                <a:solidFill>
                  <a:srgbClr val="0000FF"/>
                </a:solidFill>
              </a:rPr>
              <a:t>יאפא, 1948. ארכיון </a:t>
            </a:r>
            <a:r>
              <a:rPr lang="he-IL" sz="1200" b="1" dirty="0" err="1">
                <a:solidFill>
                  <a:srgbClr val="0000FF"/>
                </a:solidFill>
              </a:rPr>
              <a:t>אונר"א</a:t>
            </a:r>
            <a:r>
              <a:rPr lang="he-IL" sz="1200" b="1" dirty="0">
                <a:solidFill>
                  <a:srgbClr val="0000FF"/>
                </a:solidFill>
              </a:rPr>
              <a:t>.  </a:t>
            </a:r>
            <a:r>
              <a:rPr lang="en-US" sz="1200" b="1" dirty="0">
                <a:solidFill>
                  <a:srgbClr val="0000FF"/>
                </a:solidFill>
              </a:rPr>
              <a:t>RG/Beach/10 </a:t>
            </a:r>
          </a:p>
        </p:txBody>
      </p:sp>
    </p:spTree>
    <p:extLst>
      <p:ext uri="{BB962C8B-B14F-4D97-AF65-F5344CB8AC3E}">
        <p14:creationId xmlns:p14="http://schemas.microsoft.com/office/powerpoint/2010/main" val="10736776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136" y="0"/>
            <a:ext cx="6008414" cy="6858000"/>
          </a:xfrm>
          <a:prstGeom prst="rect">
            <a:avLst/>
          </a:prstGeom>
        </p:spPr>
      </p:pic>
      <p:sp>
        <p:nvSpPr>
          <p:cNvPr id="4" name="TextBox 3"/>
          <p:cNvSpPr txBox="1"/>
          <p:nvPr/>
        </p:nvSpPr>
        <p:spPr>
          <a:xfrm>
            <a:off x="6679933" y="5553777"/>
            <a:ext cx="2184934" cy="646331"/>
          </a:xfrm>
          <a:prstGeom prst="rect">
            <a:avLst/>
          </a:prstGeom>
          <a:noFill/>
        </p:spPr>
        <p:txBody>
          <a:bodyPr wrap="square" rtlCol="1">
            <a:spAutoFit/>
          </a:bodyPr>
          <a:lstStyle/>
          <a:p>
            <a:r>
              <a:rPr lang="he-IL" sz="1200" b="1" dirty="0" smtClean="0">
                <a:solidFill>
                  <a:srgbClr val="0000FF"/>
                </a:solidFill>
              </a:rPr>
              <a:t>אריאלה אזולאי, אלימות מכוננת 1947-1950, רסלינג, 2009, </a:t>
            </a:r>
          </a:p>
          <a:p>
            <a:r>
              <a:rPr lang="he-IL" sz="1200" b="1" dirty="0" smtClean="0">
                <a:solidFill>
                  <a:srgbClr val="0000FF"/>
                </a:solidFill>
              </a:rPr>
              <a:t>עמ' 35.</a:t>
            </a:r>
            <a:endParaRPr lang="he-IL" sz="1200" b="1" dirty="0">
              <a:solidFill>
                <a:srgbClr val="0000FF"/>
              </a:solidFill>
            </a:endParaRPr>
          </a:p>
        </p:txBody>
      </p:sp>
    </p:spTree>
    <p:extLst>
      <p:ext uri="{BB962C8B-B14F-4D97-AF65-F5344CB8AC3E}">
        <p14:creationId xmlns:p14="http://schemas.microsoft.com/office/powerpoint/2010/main" val="19848990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6479" y="1695088"/>
            <a:ext cx="4572000" cy="991553"/>
          </a:xfrm>
          <a:prstGeom prst="rect">
            <a:avLst/>
          </a:prstGeom>
        </p:spPr>
        <p:txBody>
          <a:bodyPr>
            <a:spAutoFit/>
          </a:bodyPr>
          <a:lstStyle/>
          <a:p>
            <a:pPr marL="16193">
              <a:lnSpc>
                <a:spcPct val="115000"/>
              </a:lnSpc>
              <a:spcAft>
                <a:spcPts val="751"/>
              </a:spcAft>
            </a:pPr>
            <a:r>
              <a:rPr lang="he-IL" sz="2251" b="1" i="1" dirty="0">
                <a:solidFill>
                  <a:srgbClr val="0000FF"/>
                </a:solidFill>
                <a:latin typeface="Alef" panose="00000500000000000000" pitchFamily="2" charset="-79"/>
                <a:ea typeface="Times New Roman" panose="02020603050405020304" pitchFamily="18" charset="0"/>
                <a:cs typeface="Alef" panose="00000500000000000000" pitchFamily="2" charset="-79"/>
              </a:rPr>
              <a:t>סדק </a:t>
            </a:r>
            <a:r>
              <a:rPr lang="he-IL" sz="2251" b="1" i="1" dirty="0" smtClean="0">
                <a:solidFill>
                  <a:srgbClr val="0000FF"/>
                </a:solidFill>
                <a:latin typeface="Alef" panose="00000500000000000000" pitchFamily="2" charset="-79"/>
                <a:ea typeface="Times New Roman" panose="02020603050405020304" pitchFamily="18" charset="0"/>
                <a:cs typeface="Alef" panose="00000500000000000000" pitchFamily="2" charset="-79"/>
              </a:rPr>
              <a:t>ארבעה עשר</a:t>
            </a:r>
            <a:endParaRPr lang="he-IL" sz="2251" b="1" i="1" dirty="0">
              <a:solidFill>
                <a:srgbClr val="0000FF"/>
              </a:solidFill>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r>
              <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rPr>
              <a:t>הכנסת האורחים של מדינות ערב</a:t>
            </a:r>
            <a:endParaRPr lang="he-IL" sz="2100" b="1" dirty="0">
              <a:solidFill>
                <a:srgbClr val="0000FF"/>
              </a:solidFill>
              <a:latin typeface="Alef" panose="00000500000000000000" pitchFamily="2" charset="-79"/>
              <a:ea typeface="Calibri" panose="020F0502020204030204" pitchFamily="34" charset="0"/>
              <a:cs typeface="Alef" panose="00000500000000000000" pitchFamily="2" charset="-79"/>
            </a:endParaRPr>
          </a:p>
        </p:txBody>
      </p:sp>
    </p:spTree>
    <p:extLst>
      <p:ext uri="{BB962C8B-B14F-4D97-AF65-F5344CB8AC3E}">
        <p14:creationId xmlns:p14="http://schemas.microsoft.com/office/powerpoint/2010/main" val="2984420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396691" y="0"/>
            <a:ext cx="4052235" cy="6179419"/>
          </a:xfrm>
          <a:prstGeom prst="rect">
            <a:avLst/>
          </a:prstGeom>
          <a:noFill/>
          <a:ln>
            <a:noFill/>
          </a:ln>
          <a:effectLst/>
          <a:extLst/>
        </p:spPr>
      </p:pic>
      <p:sp>
        <p:nvSpPr>
          <p:cNvPr id="4" name="Text Box 28"/>
          <p:cNvSpPr txBox="1"/>
          <p:nvPr/>
        </p:nvSpPr>
        <p:spPr>
          <a:xfrm>
            <a:off x="2620766" y="6264900"/>
            <a:ext cx="3931276" cy="369332"/>
          </a:xfrm>
          <a:prstGeom prst="rect">
            <a:avLst/>
          </a:prstGeom>
          <a:solidFill>
            <a:prstClr val="white"/>
          </a:solidFill>
          <a:ln>
            <a:noFill/>
          </a:ln>
          <a:effectLst/>
        </p:spPr>
        <p:txBody>
          <a:bodyPr rot="0" spcFirstLastPara="0" vert="horz" wrap="square" lIns="0" tIns="0" rIns="0" bIns="0" numCol="1" spcCol="0" rtlCol="1" fromWordArt="0" anchor="t" anchorCtr="0" forceAA="0" compatLnSpc="1">
            <a:prstTxWarp prst="textNoShape">
              <a:avLst/>
            </a:prstTxWarp>
            <a:spAutoFit/>
          </a:bodyPr>
          <a:lstStyle/>
          <a:p>
            <a:pPr algn="ctr">
              <a:spcAft>
                <a:spcPts val="751"/>
              </a:spcAft>
            </a:pPr>
            <a:r>
              <a:rPr lang="he-IL" sz="1200" b="1" dirty="0">
                <a:solidFill>
                  <a:srgbClr val="0000FF"/>
                </a:solidFill>
                <a:latin typeface="Calibri" panose="020F0502020204030204" pitchFamily="34" charset="0"/>
                <a:ea typeface="Calibri" panose="020F0502020204030204" pitchFamily="34" charset="0"/>
                <a:cs typeface="Alef" panose="00000500000000000000" pitchFamily="2" charset="-79"/>
              </a:rPr>
              <a:t>עקירת הפלסטינים ב 1948, מתוך: </a:t>
            </a:r>
            <a:r>
              <a:rPr lang="he-IL" sz="1200" b="1" dirty="0" err="1">
                <a:solidFill>
                  <a:srgbClr val="0000FF"/>
                </a:solidFill>
                <a:latin typeface="Calibri" panose="020F0502020204030204" pitchFamily="34" charset="0"/>
                <a:ea typeface="Calibri" panose="020F0502020204030204" pitchFamily="34" charset="0"/>
                <a:cs typeface="Alef" panose="00000500000000000000" pitchFamily="2" charset="-79"/>
              </a:rPr>
              <a:t>קימרלינג</a:t>
            </a:r>
            <a:r>
              <a:rPr lang="he-IL" sz="1200" b="1" dirty="0">
                <a:solidFill>
                  <a:srgbClr val="0000FF"/>
                </a:solidFill>
                <a:latin typeface="Calibri" panose="020F0502020204030204" pitchFamily="34" charset="0"/>
                <a:ea typeface="Calibri" panose="020F0502020204030204" pitchFamily="34" charset="0"/>
                <a:cs typeface="Alef" panose="00000500000000000000" pitchFamily="2" charset="-79"/>
              </a:rPr>
              <a:t> ומגדל, "פלסטינים עם בהיווצרותו", 1999, עמ' 135.</a:t>
            </a:r>
            <a:endParaRPr lang="en-US" sz="1200" b="1" i="1" dirty="0">
              <a:solidFill>
                <a:srgbClr val="0000FF"/>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152113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094" y="0"/>
            <a:ext cx="8430089" cy="6000752"/>
          </a:xfrm>
          <a:prstGeom prst="rect">
            <a:avLst/>
          </a:prstGeom>
        </p:spPr>
      </p:pic>
      <p:sp>
        <p:nvSpPr>
          <p:cNvPr id="3" name="TextBox 2"/>
          <p:cNvSpPr txBox="1"/>
          <p:nvPr/>
        </p:nvSpPr>
        <p:spPr>
          <a:xfrm>
            <a:off x="3445844" y="6083167"/>
            <a:ext cx="4658628" cy="276999"/>
          </a:xfrm>
          <a:prstGeom prst="rect">
            <a:avLst/>
          </a:prstGeom>
          <a:noFill/>
        </p:spPr>
        <p:txBody>
          <a:bodyPr wrap="square" rtlCol="1">
            <a:spAutoFit/>
          </a:bodyPr>
          <a:lstStyle/>
          <a:p>
            <a:r>
              <a:rPr lang="he-IL" sz="1200" b="1" dirty="0" smtClean="0">
                <a:solidFill>
                  <a:srgbClr val="0000FF"/>
                </a:solidFill>
                <a:latin typeface="Alef" panose="00000500000000000000" pitchFamily="2" charset="-79"/>
                <a:cs typeface="Alef" panose="00000500000000000000" pitchFamily="2" charset="-79"/>
              </a:rPr>
              <a:t>מפת תפוצת הפליטים הפלסטינים בעולם, 2008, הוצאת בדיל.</a:t>
            </a:r>
            <a:endParaRPr lang="he-IL" sz="1200" b="1" dirty="0">
              <a:solidFill>
                <a:srgbClr val="0000FF"/>
              </a:solidFill>
              <a:latin typeface="Alef" panose="00000500000000000000" pitchFamily="2" charset="-79"/>
              <a:cs typeface="Alef" panose="00000500000000000000" pitchFamily="2" charset="-79"/>
            </a:endParaRPr>
          </a:p>
        </p:txBody>
      </p:sp>
    </p:spTree>
    <p:extLst>
      <p:ext uri="{BB962C8B-B14F-4D97-AF65-F5344CB8AC3E}">
        <p14:creationId xmlns:p14="http://schemas.microsoft.com/office/powerpoint/2010/main" val="39570514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referRelativeResize="0">
            <a:picLocks/>
          </p:cNvPicPr>
          <p:nvPr/>
        </p:nvPicPr>
        <p:blipFill>
          <a:blip r:embed="rId2" cstate="print">
            <a:extLst>
              <a:ext uri="{28A0092B-C50C-407E-A947-70E740481C1C}">
                <a14:useLocalDpi xmlns:a14="http://schemas.microsoft.com/office/drawing/2010/main" val="0"/>
              </a:ext>
            </a:extLst>
          </a:blip>
          <a:stretch>
            <a:fillRect/>
          </a:stretch>
        </p:blipFill>
        <p:spPr>
          <a:xfrm>
            <a:off x="2426468" y="0"/>
            <a:ext cx="4291063" cy="6858000"/>
          </a:xfrm>
          <a:prstGeom prst="rect">
            <a:avLst/>
          </a:prstGeom>
        </p:spPr>
      </p:pic>
      <p:sp>
        <p:nvSpPr>
          <p:cNvPr id="3" name="Rectangle 2"/>
          <p:cNvSpPr/>
          <p:nvPr/>
        </p:nvSpPr>
        <p:spPr>
          <a:xfrm>
            <a:off x="9729902" y="3628572"/>
            <a:ext cx="2151551" cy="300210"/>
          </a:xfrm>
          <a:prstGeom prst="rect">
            <a:avLst/>
          </a:prstGeom>
        </p:spPr>
        <p:txBody>
          <a:bodyPr wrap="none">
            <a:spAutoFit/>
          </a:bodyPr>
          <a:lstStyle/>
          <a:p>
            <a:r>
              <a:rPr lang="he-IL" sz="1351" dirty="0">
                <a:ea typeface="Times New Roman" panose="02020603050405020304" pitchFamily="18" charset="0"/>
              </a:rPr>
              <a:t>מפת מחנות פליטים – </a:t>
            </a:r>
            <a:r>
              <a:rPr lang="he-IL" sz="1351" dirty="0" err="1">
                <a:ea typeface="Times New Roman" panose="02020603050405020304" pitchFamily="18" charset="0"/>
              </a:rPr>
              <a:t>אונר"א</a:t>
            </a:r>
            <a:r>
              <a:rPr lang="he-IL" sz="1351" dirty="0">
                <a:ea typeface="Times New Roman" panose="02020603050405020304" pitchFamily="18" charset="0"/>
              </a:rPr>
              <a:t> </a:t>
            </a:r>
            <a:endParaRPr lang="he-IL" sz="1351" dirty="0"/>
          </a:p>
        </p:txBody>
      </p:sp>
      <p:sp>
        <p:nvSpPr>
          <p:cNvPr id="4" name="TextBox 3"/>
          <p:cNvSpPr txBox="1"/>
          <p:nvPr/>
        </p:nvSpPr>
        <p:spPr>
          <a:xfrm>
            <a:off x="7463321" y="6025414"/>
            <a:ext cx="1520791" cy="646331"/>
          </a:xfrm>
          <a:prstGeom prst="rect">
            <a:avLst/>
          </a:prstGeom>
          <a:noFill/>
        </p:spPr>
        <p:txBody>
          <a:bodyPr wrap="square" rtlCol="1">
            <a:spAutoFit/>
          </a:bodyPr>
          <a:lstStyle/>
          <a:p>
            <a:r>
              <a:rPr lang="he-IL" sz="1200" b="1" dirty="0" smtClean="0">
                <a:solidFill>
                  <a:srgbClr val="0000FF"/>
                </a:solidFill>
                <a:latin typeface="Alef" panose="00000500000000000000" pitchFamily="2" charset="-79"/>
                <a:cs typeface="Alef" panose="00000500000000000000" pitchFamily="2" charset="-79"/>
              </a:rPr>
              <a:t>מפת מחנות הפליטים של </a:t>
            </a:r>
            <a:r>
              <a:rPr lang="he-IL" sz="1200" b="1" dirty="0" err="1" smtClean="0">
                <a:solidFill>
                  <a:srgbClr val="0000FF"/>
                </a:solidFill>
                <a:latin typeface="Alef" panose="00000500000000000000" pitchFamily="2" charset="-79"/>
                <a:cs typeface="Alef" panose="00000500000000000000" pitchFamily="2" charset="-79"/>
              </a:rPr>
              <a:t>אונר"א</a:t>
            </a:r>
            <a:r>
              <a:rPr lang="he-IL" sz="1200" b="1" dirty="0" smtClean="0">
                <a:solidFill>
                  <a:srgbClr val="0000FF"/>
                </a:solidFill>
                <a:latin typeface="Alef" panose="00000500000000000000" pitchFamily="2" charset="-79"/>
                <a:cs typeface="Alef" panose="00000500000000000000" pitchFamily="2" charset="-79"/>
              </a:rPr>
              <a:t>, אתר </a:t>
            </a:r>
            <a:r>
              <a:rPr lang="he-IL" sz="1200" b="1" dirty="0" err="1" smtClean="0">
                <a:solidFill>
                  <a:srgbClr val="0000FF"/>
                </a:solidFill>
                <a:latin typeface="Alef" panose="00000500000000000000" pitchFamily="2" charset="-79"/>
                <a:cs typeface="Alef" panose="00000500000000000000" pitchFamily="2" charset="-79"/>
              </a:rPr>
              <a:t>אונר"א</a:t>
            </a:r>
            <a:endParaRPr lang="he-IL" sz="1200" b="1" dirty="0" smtClean="0">
              <a:solidFill>
                <a:srgbClr val="0000FF"/>
              </a:solidFill>
              <a:latin typeface="Alef" panose="00000500000000000000" pitchFamily="2" charset="-79"/>
              <a:cs typeface="Alef" panose="00000500000000000000" pitchFamily="2" charset="-79"/>
            </a:endParaRPr>
          </a:p>
        </p:txBody>
      </p:sp>
    </p:spTree>
    <p:extLst>
      <p:ext uri="{BB962C8B-B14F-4D97-AF65-F5344CB8AC3E}">
        <p14:creationId xmlns:p14="http://schemas.microsoft.com/office/powerpoint/2010/main" val="10640887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50403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5"/>
          <p:cNvSpPr txBox="1">
            <a:spLocks noChangeArrowheads="1"/>
          </p:cNvSpPr>
          <p:nvPr/>
        </p:nvSpPr>
        <p:spPr bwMode="auto">
          <a:xfrm>
            <a:off x="5746281" y="5580212"/>
            <a:ext cx="3272590" cy="109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0" tIns="180000" rIns="180000" bIns="540000" anchor="b">
            <a:spAutoFit/>
          </a:bodyPr>
          <a:lstStyle>
            <a:lvl1pPr eaLnBrk="0" hangingPunct="0">
              <a:defRPr sz="4000" b="1">
                <a:solidFill>
                  <a:srgbClr val="F5E0CB"/>
                </a:solidFill>
                <a:latin typeface="Arial" panose="020B0604020202020204" pitchFamily="34" charset="0"/>
                <a:cs typeface="Arial" panose="020B0604020202020204" pitchFamily="34" charset="0"/>
              </a:defRPr>
            </a:lvl1pPr>
            <a:lvl2pPr marL="742950" indent="-285750" eaLnBrk="0" hangingPunct="0">
              <a:defRPr sz="4000" b="1">
                <a:solidFill>
                  <a:srgbClr val="F5E0CB"/>
                </a:solidFill>
                <a:latin typeface="Arial" panose="020B0604020202020204" pitchFamily="34" charset="0"/>
                <a:cs typeface="Arial" panose="020B0604020202020204" pitchFamily="34" charset="0"/>
              </a:defRPr>
            </a:lvl2pPr>
            <a:lvl3pPr marL="1143000" indent="-228600" eaLnBrk="0" hangingPunct="0">
              <a:defRPr sz="4000" b="1">
                <a:solidFill>
                  <a:srgbClr val="F5E0CB"/>
                </a:solidFill>
                <a:latin typeface="Arial" panose="020B0604020202020204" pitchFamily="34" charset="0"/>
                <a:cs typeface="Arial" panose="020B0604020202020204" pitchFamily="34" charset="0"/>
              </a:defRPr>
            </a:lvl3pPr>
            <a:lvl4pPr marL="1600200" indent="-228600" eaLnBrk="0" hangingPunct="0">
              <a:defRPr sz="4000" b="1">
                <a:solidFill>
                  <a:srgbClr val="F5E0CB"/>
                </a:solidFill>
                <a:latin typeface="Arial" panose="020B0604020202020204" pitchFamily="34" charset="0"/>
                <a:cs typeface="Arial" panose="020B0604020202020204" pitchFamily="34" charset="0"/>
              </a:defRPr>
            </a:lvl4pPr>
            <a:lvl5pPr marL="2057400" indent="-228600" eaLnBrk="0" hangingPunct="0">
              <a:defRPr sz="4000" b="1">
                <a:solidFill>
                  <a:srgbClr val="F5E0CB"/>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b="1">
                <a:solidFill>
                  <a:srgbClr val="F5E0CB"/>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b="1">
                <a:solidFill>
                  <a:srgbClr val="F5E0CB"/>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b="1">
                <a:solidFill>
                  <a:srgbClr val="F5E0CB"/>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b="1">
                <a:solidFill>
                  <a:srgbClr val="F5E0CB"/>
                </a:solidFill>
                <a:latin typeface="Arial" panose="020B0604020202020204" pitchFamily="34" charset="0"/>
                <a:cs typeface="Arial" panose="020B0604020202020204" pitchFamily="34" charset="0"/>
              </a:defRPr>
            </a:lvl9pPr>
          </a:lstStyle>
          <a:p>
            <a:pPr eaLnBrk="1" hangingPunct="1">
              <a:spcAft>
                <a:spcPct val="100000"/>
              </a:spcAft>
            </a:pPr>
            <a:r>
              <a:rPr lang="he-IL" altLang="he-IL" sz="1200" dirty="0" err="1" smtClean="0">
                <a:solidFill>
                  <a:srgbClr val="0000FF"/>
                </a:solidFill>
                <a:latin typeface="Alef" panose="00000500000000000000" pitchFamily="2" charset="-79"/>
                <a:cs typeface="Alef" panose="00000500000000000000" pitchFamily="2" charset="-79"/>
              </a:rPr>
              <a:t>קימרלינג</a:t>
            </a:r>
            <a:r>
              <a:rPr lang="he-IL" altLang="he-IL" sz="1200" dirty="0" smtClean="0">
                <a:solidFill>
                  <a:srgbClr val="0000FF"/>
                </a:solidFill>
                <a:latin typeface="Alef" panose="00000500000000000000" pitchFamily="2" charset="-79"/>
                <a:cs typeface="Alef" panose="00000500000000000000" pitchFamily="2" charset="-79"/>
              </a:rPr>
              <a:t> </a:t>
            </a:r>
            <a:r>
              <a:rPr lang="he-IL" altLang="he-IL" sz="1200" dirty="0">
                <a:solidFill>
                  <a:srgbClr val="0000FF"/>
                </a:solidFill>
                <a:latin typeface="Alef" panose="00000500000000000000" pitchFamily="2" charset="-79"/>
                <a:cs typeface="Alef" panose="00000500000000000000" pitchFamily="2" charset="-79"/>
              </a:rPr>
              <a:t>ומגדל, פלסטינים עם בהיווצרותו, 1999</a:t>
            </a:r>
            <a:endParaRPr lang="en-US" altLang="he-IL" sz="1200" dirty="0">
              <a:solidFill>
                <a:srgbClr val="0000FF"/>
              </a:solidFill>
              <a:latin typeface="Alef" panose="00000500000000000000" pitchFamily="2" charset="-79"/>
              <a:cs typeface="Alef" panose="00000500000000000000" pitchFamily="2" charset="-79"/>
            </a:endParaRPr>
          </a:p>
        </p:txBody>
      </p:sp>
    </p:spTree>
    <p:extLst>
      <p:ext uri="{BB962C8B-B14F-4D97-AF65-F5344CB8AC3E}">
        <p14:creationId xmlns:p14="http://schemas.microsoft.com/office/powerpoint/2010/main" val="39315242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aljazeera.com/mritems/imagecache/mbdxxlarge/mritems/Images/2016/3/21/92549b3926a34261826ca1a87b30c2d2_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124" y="505496"/>
            <a:ext cx="7620000" cy="4286250"/>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5"/>
          <p:cNvSpPr txBox="1">
            <a:spLocks noChangeArrowheads="1"/>
          </p:cNvSpPr>
          <p:nvPr/>
        </p:nvSpPr>
        <p:spPr bwMode="auto">
          <a:xfrm>
            <a:off x="735124" y="4791746"/>
            <a:ext cx="7620000" cy="91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0" tIns="180000" rIns="180000" bIns="540000" anchor="b">
            <a:spAutoFit/>
          </a:bodyPr>
          <a:lstStyle>
            <a:lvl1pPr eaLnBrk="0" hangingPunct="0">
              <a:defRPr sz="4000" b="1">
                <a:solidFill>
                  <a:srgbClr val="F5E0CB"/>
                </a:solidFill>
                <a:latin typeface="Arial" panose="020B0604020202020204" pitchFamily="34" charset="0"/>
                <a:cs typeface="Arial" panose="020B0604020202020204" pitchFamily="34" charset="0"/>
              </a:defRPr>
            </a:lvl1pPr>
            <a:lvl2pPr marL="742950" indent="-285750" eaLnBrk="0" hangingPunct="0">
              <a:defRPr sz="4000" b="1">
                <a:solidFill>
                  <a:srgbClr val="F5E0CB"/>
                </a:solidFill>
                <a:latin typeface="Arial" panose="020B0604020202020204" pitchFamily="34" charset="0"/>
                <a:cs typeface="Arial" panose="020B0604020202020204" pitchFamily="34" charset="0"/>
              </a:defRPr>
            </a:lvl2pPr>
            <a:lvl3pPr marL="1143000" indent="-228600" eaLnBrk="0" hangingPunct="0">
              <a:defRPr sz="4000" b="1">
                <a:solidFill>
                  <a:srgbClr val="F5E0CB"/>
                </a:solidFill>
                <a:latin typeface="Arial" panose="020B0604020202020204" pitchFamily="34" charset="0"/>
                <a:cs typeface="Arial" panose="020B0604020202020204" pitchFamily="34" charset="0"/>
              </a:defRPr>
            </a:lvl3pPr>
            <a:lvl4pPr marL="1600200" indent="-228600" eaLnBrk="0" hangingPunct="0">
              <a:defRPr sz="4000" b="1">
                <a:solidFill>
                  <a:srgbClr val="F5E0CB"/>
                </a:solidFill>
                <a:latin typeface="Arial" panose="020B0604020202020204" pitchFamily="34" charset="0"/>
                <a:cs typeface="Arial" panose="020B0604020202020204" pitchFamily="34" charset="0"/>
              </a:defRPr>
            </a:lvl4pPr>
            <a:lvl5pPr marL="2057400" indent="-228600" eaLnBrk="0" hangingPunct="0">
              <a:defRPr sz="4000" b="1">
                <a:solidFill>
                  <a:srgbClr val="F5E0CB"/>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b="1">
                <a:solidFill>
                  <a:srgbClr val="F5E0CB"/>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b="1">
                <a:solidFill>
                  <a:srgbClr val="F5E0CB"/>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b="1">
                <a:solidFill>
                  <a:srgbClr val="F5E0CB"/>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b="1">
                <a:solidFill>
                  <a:srgbClr val="F5E0CB"/>
                </a:solidFill>
                <a:latin typeface="Arial" panose="020B0604020202020204" pitchFamily="34" charset="0"/>
                <a:cs typeface="Arial" panose="020B0604020202020204" pitchFamily="34" charset="0"/>
              </a:defRPr>
            </a:lvl9pPr>
          </a:lstStyle>
          <a:p>
            <a:pPr eaLnBrk="1" hangingPunct="1">
              <a:spcAft>
                <a:spcPct val="100000"/>
              </a:spcAft>
            </a:pPr>
            <a:r>
              <a:rPr lang="he-IL" altLang="he-IL" sz="1200" dirty="0" smtClean="0">
                <a:solidFill>
                  <a:srgbClr val="0000FF"/>
                </a:solidFill>
                <a:latin typeface="Alef" panose="00000500000000000000" pitchFamily="2" charset="-79"/>
                <a:cs typeface="Alef" panose="00000500000000000000" pitchFamily="2" charset="-79"/>
              </a:rPr>
              <a:t>מחנה פליטים פלסטיני, אל-</a:t>
            </a:r>
            <a:r>
              <a:rPr lang="he-IL" altLang="he-IL" sz="1200" dirty="0" err="1" smtClean="0">
                <a:solidFill>
                  <a:srgbClr val="0000FF"/>
                </a:solidFill>
                <a:latin typeface="Alef" panose="00000500000000000000" pitchFamily="2" charset="-79"/>
                <a:cs typeface="Alef" panose="00000500000000000000" pitchFamily="2" charset="-79"/>
              </a:rPr>
              <a:t>ירמוכ</a:t>
            </a:r>
            <a:r>
              <a:rPr lang="he-IL" altLang="he-IL" sz="1200" dirty="0" smtClean="0">
                <a:solidFill>
                  <a:srgbClr val="0000FF"/>
                </a:solidFill>
                <a:latin typeface="Alef" panose="00000500000000000000" pitchFamily="2" charset="-79"/>
                <a:cs typeface="Alef" panose="00000500000000000000" pitchFamily="2" charset="-79"/>
              </a:rPr>
              <a:t>, סוריה, 2014 (אתר </a:t>
            </a:r>
            <a:r>
              <a:rPr lang="he-IL" altLang="he-IL" sz="1200" dirty="0" err="1" smtClean="0">
                <a:solidFill>
                  <a:srgbClr val="0000FF"/>
                </a:solidFill>
                <a:latin typeface="Alef" panose="00000500000000000000" pitchFamily="2" charset="-79"/>
                <a:cs typeface="Alef" panose="00000500000000000000" pitchFamily="2" charset="-79"/>
              </a:rPr>
              <a:t>אלג'זירה</a:t>
            </a:r>
            <a:r>
              <a:rPr lang="he-IL" altLang="he-IL" sz="1200" dirty="0" smtClean="0">
                <a:solidFill>
                  <a:srgbClr val="0000FF"/>
                </a:solidFill>
                <a:latin typeface="Alef" panose="00000500000000000000" pitchFamily="2" charset="-79"/>
                <a:cs typeface="Alef" panose="00000500000000000000" pitchFamily="2" charset="-79"/>
              </a:rPr>
              <a:t>)</a:t>
            </a:r>
            <a:endParaRPr lang="en-US" altLang="he-IL" sz="1200" dirty="0">
              <a:solidFill>
                <a:srgbClr val="0000FF"/>
              </a:solidFill>
              <a:latin typeface="Alef" panose="00000500000000000000" pitchFamily="2" charset="-79"/>
              <a:cs typeface="Alef" panose="00000500000000000000" pitchFamily="2" charset="-79"/>
            </a:endParaRPr>
          </a:p>
        </p:txBody>
      </p:sp>
    </p:spTree>
    <p:extLst>
      <p:ext uri="{BB962C8B-B14F-4D97-AF65-F5344CB8AC3E}">
        <p14:creationId xmlns:p14="http://schemas.microsoft.com/office/powerpoint/2010/main" val="40373637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6479" y="1695088"/>
            <a:ext cx="4572000" cy="1993366"/>
          </a:xfrm>
          <a:prstGeom prst="rect">
            <a:avLst/>
          </a:prstGeom>
        </p:spPr>
        <p:txBody>
          <a:bodyPr>
            <a:spAutoFit/>
          </a:bodyPr>
          <a:lstStyle/>
          <a:p>
            <a:pPr marL="16193">
              <a:lnSpc>
                <a:spcPct val="115000"/>
              </a:lnSpc>
              <a:spcAft>
                <a:spcPts val="751"/>
              </a:spcAft>
            </a:pPr>
            <a:r>
              <a:rPr lang="he-IL" sz="2251" b="1" i="1" dirty="0">
                <a:solidFill>
                  <a:srgbClr val="0000FF"/>
                </a:solidFill>
                <a:latin typeface="Alef" panose="00000500000000000000" pitchFamily="2" charset="-79"/>
                <a:ea typeface="Times New Roman" panose="02020603050405020304" pitchFamily="18" charset="0"/>
                <a:cs typeface="Alef" panose="00000500000000000000" pitchFamily="2" charset="-79"/>
              </a:rPr>
              <a:t>סדק </a:t>
            </a:r>
            <a:r>
              <a:rPr lang="he-IL" sz="2251" b="1" i="1" dirty="0" smtClean="0">
                <a:solidFill>
                  <a:srgbClr val="0000FF"/>
                </a:solidFill>
                <a:latin typeface="Alef" panose="00000500000000000000" pitchFamily="2" charset="-79"/>
                <a:ea typeface="Times New Roman" panose="02020603050405020304" pitchFamily="18" charset="0"/>
                <a:cs typeface="Alef" panose="00000500000000000000" pitchFamily="2" charset="-79"/>
              </a:rPr>
              <a:t>חמישה עשר</a:t>
            </a:r>
            <a:endParaRPr lang="he-IL" sz="2251" b="1" i="1" dirty="0">
              <a:solidFill>
                <a:srgbClr val="0000FF"/>
              </a:solidFill>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r>
              <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rPr>
              <a:t>זכות השיבה</a:t>
            </a:r>
          </a:p>
          <a:p>
            <a:pPr marL="16193">
              <a:lnSpc>
                <a:spcPct val="115000"/>
              </a:lnSpc>
              <a:spcAft>
                <a:spcPts val="751"/>
              </a:spcAft>
            </a:pPr>
            <a:endParaRPr lang="he-IL" sz="2251" b="1" i="1" dirty="0">
              <a:solidFill>
                <a:srgbClr val="0000FF"/>
              </a:solidFill>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r>
              <a:rPr lang="he-IL" sz="2251" b="1" dirty="0">
                <a:latin typeface="Alef" panose="00000500000000000000" pitchFamily="2" charset="-79"/>
                <a:ea typeface="Times New Roman" panose="02020603050405020304" pitchFamily="18" charset="0"/>
                <a:cs typeface="Alef" panose="00000500000000000000" pitchFamily="2" charset="-79"/>
              </a:rPr>
              <a:t>מכתב ממושב העובדים שומרה</a:t>
            </a:r>
          </a:p>
        </p:txBody>
      </p:sp>
    </p:spTree>
    <p:extLst>
      <p:ext uri="{BB962C8B-B14F-4D97-AF65-F5344CB8AC3E}">
        <p14:creationId xmlns:p14="http://schemas.microsoft.com/office/powerpoint/2010/main" val="11664241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tretch>
            <a:fillRect/>
          </a:stretch>
        </p:blipFill>
        <p:spPr>
          <a:xfrm>
            <a:off x="2675588" y="857252"/>
            <a:ext cx="3940935" cy="5143500"/>
          </a:xfrm>
          <a:prstGeom prst="rect">
            <a:avLst/>
          </a:prstGeom>
        </p:spPr>
      </p:pic>
    </p:spTree>
    <p:extLst>
      <p:ext uri="{BB962C8B-B14F-4D97-AF65-F5344CB8AC3E}">
        <p14:creationId xmlns:p14="http://schemas.microsoft.com/office/powerpoint/2010/main" val="32058341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6479" y="1695089"/>
            <a:ext cx="4572000" cy="991553"/>
          </a:xfrm>
          <a:prstGeom prst="rect">
            <a:avLst/>
          </a:prstGeom>
        </p:spPr>
        <p:txBody>
          <a:bodyPr>
            <a:spAutoFit/>
          </a:bodyPr>
          <a:lstStyle/>
          <a:p>
            <a:pPr marL="16193">
              <a:lnSpc>
                <a:spcPct val="115000"/>
              </a:lnSpc>
              <a:spcAft>
                <a:spcPts val="751"/>
              </a:spcAft>
            </a:pPr>
            <a:r>
              <a:rPr lang="he-IL" sz="2251" b="1" i="1" dirty="0" smtClean="0">
                <a:solidFill>
                  <a:srgbClr val="0000FF"/>
                </a:solidFill>
                <a:latin typeface="Alef" panose="00000500000000000000" pitchFamily="2" charset="-79"/>
                <a:ea typeface="Times New Roman" panose="02020603050405020304" pitchFamily="18" charset="0"/>
                <a:cs typeface="Alef" panose="00000500000000000000" pitchFamily="2" charset="-79"/>
              </a:rPr>
              <a:t>סדק שישה עשר</a:t>
            </a:r>
            <a:endParaRPr lang="he-IL" sz="2251" b="1" i="1" dirty="0">
              <a:solidFill>
                <a:srgbClr val="0000FF"/>
              </a:solidFill>
              <a:latin typeface="Alef" panose="00000500000000000000" pitchFamily="2" charset="-79"/>
              <a:ea typeface="Times New Roman" panose="02020603050405020304" pitchFamily="18" charset="0"/>
              <a:cs typeface="Alef" panose="00000500000000000000" pitchFamily="2" charset="-79"/>
            </a:endParaRPr>
          </a:p>
          <a:p>
            <a:pPr marL="16193">
              <a:lnSpc>
                <a:spcPct val="115000"/>
              </a:lnSpc>
              <a:spcAft>
                <a:spcPts val="751"/>
              </a:spcAft>
            </a:pPr>
            <a:r>
              <a:rPr lang="he-IL" sz="2251" b="1" dirty="0">
                <a:solidFill>
                  <a:srgbClr val="0000FF"/>
                </a:solidFill>
                <a:latin typeface="Alef" panose="00000500000000000000" pitchFamily="2" charset="-79"/>
                <a:ea typeface="Times New Roman" panose="02020603050405020304" pitchFamily="18" charset="0"/>
                <a:cs typeface="Alef" panose="00000500000000000000" pitchFamily="2" charset="-79"/>
              </a:rPr>
              <a:t>נכבה מתמשכת</a:t>
            </a:r>
            <a:endParaRPr lang="he-IL" sz="2100" b="1" dirty="0">
              <a:solidFill>
                <a:srgbClr val="0000FF"/>
              </a:solidFill>
              <a:latin typeface="Alef" panose="00000500000000000000" pitchFamily="2" charset="-79"/>
              <a:ea typeface="Calibri" panose="020F0502020204030204" pitchFamily="34" charset="0"/>
              <a:cs typeface="Alef" panose="00000500000000000000" pitchFamily="2" charset="-79"/>
            </a:endParaRPr>
          </a:p>
        </p:txBody>
      </p:sp>
    </p:spTree>
    <p:extLst>
      <p:ext uri="{BB962C8B-B14F-4D97-AF65-F5344CB8AC3E}">
        <p14:creationId xmlns:p14="http://schemas.microsoft.com/office/powerpoint/2010/main" val="15942998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679933" y="5553777"/>
            <a:ext cx="2184934" cy="646331"/>
          </a:xfrm>
          <a:prstGeom prst="rect">
            <a:avLst/>
          </a:prstGeom>
          <a:noFill/>
        </p:spPr>
        <p:txBody>
          <a:bodyPr wrap="square" rtlCol="1">
            <a:spAutoFit/>
          </a:bodyPr>
          <a:lstStyle/>
          <a:p>
            <a:r>
              <a:rPr lang="he-IL" sz="1200" b="1" dirty="0" smtClean="0">
                <a:solidFill>
                  <a:srgbClr val="0000FF"/>
                </a:solidFill>
              </a:rPr>
              <a:t>אריאלה אזולאי, אלימות מכוננת 1947-1950, רסלינג, 2009, </a:t>
            </a:r>
          </a:p>
          <a:p>
            <a:r>
              <a:rPr lang="he-IL" sz="1200" b="1" dirty="0" smtClean="0">
                <a:solidFill>
                  <a:srgbClr val="0000FF"/>
                </a:solidFill>
              </a:rPr>
              <a:t>עמ' 209.</a:t>
            </a:r>
            <a:endParaRPr lang="he-IL" sz="1200" b="1" dirty="0">
              <a:solidFill>
                <a:srgbClr val="0000FF"/>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155" y="0"/>
            <a:ext cx="6265879" cy="6858000"/>
          </a:xfrm>
          <a:prstGeom prst="rect">
            <a:avLst/>
          </a:prstGeom>
        </p:spPr>
      </p:pic>
    </p:spTree>
    <p:extLst>
      <p:ext uri="{BB962C8B-B14F-4D97-AF65-F5344CB8AC3E}">
        <p14:creationId xmlns:p14="http://schemas.microsoft.com/office/powerpoint/2010/main" val="161188137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679933" y="5553777"/>
            <a:ext cx="2184934" cy="646331"/>
          </a:xfrm>
          <a:prstGeom prst="rect">
            <a:avLst/>
          </a:prstGeom>
          <a:noFill/>
        </p:spPr>
        <p:txBody>
          <a:bodyPr wrap="square" rtlCol="1">
            <a:spAutoFit/>
          </a:bodyPr>
          <a:lstStyle/>
          <a:p>
            <a:r>
              <a:rPr lang="he-IL" sz="1200" b="1" dirty="0" smtClean="0">
                <a:solidFill>
                  <a:srgbClr val="0000FF"/>
                </a:solidFill>
              </a:rPr>
              <a:t>אריאלה אזולאי, אלימות מכוננת 1947-1950, רסלינג, 2009, </a:t>
            </a:r>
          </a:p>
          <a:p>
            <a:r>
              <a:rPr lang="he-IL" sz="1200" b="1" dirty="0" smtClean="0">
                <a:solidFill>
                  <a:srgbClr val="0000FF"/>
                </a:solidFill>
              </a:rPr>
              <a:t>עמ' 213.</a:t>
            </a:r>
            <a:endParaRPr lang="he-IL" sz="1200" b="1" dirty="0">
              <a:solidFill>
                <a:srgbClr val="0000FF"/>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522" y="36513"/>
            <a:ext cx="5585891" cy="6858000"/>
          </a:xfrm>
          <a:prstGeom prst="rect">
            <a:avLst/>
          </a:prstGeom>
        </p:spPr>
      </p:pic>
    </p:spTree>
    <p:extLst>
      <p:ext uri="{BB962C8B-B14F-4D97-AF65-F5344CB8AC3E}">
        <p14:creationId xmlns:p14="http://schemas.microsoft.com/office/powerpoint/2010/main" val="322654083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251" y="0"/>
            <a:ext cx="6598701" cy="6858000"/>
          </a:xfrm>
          <a:prstGeom prst="rect">
            <a:avLst/>
          </a:prstGeom>
        </p:spPr>
      </p:pic>
      <p:sp>
        <p:nvSpPr>
          <p:cNvPr id="4" name="TextBox 3"/>
          <p:cNvSpPr txBox="1"/>
          <p:nvPr/>
        </p:nvSpPr>
        <p:spPr>
          <a:xfrm>
            <a:off x="6785811" y="6131292"/>
            <a:ext cx="2184934" cy="646331"/>
          </a:xfrm>
          <a:prstGeom prst="rect">
            <a:avLst/>
          </a:prstGeom>
          <a:noFill/>
        </p:spPr>
        <p:txBody>
          <a:bodyPr wrap="square" rtlCol="1">
            <a:spAutoFit/>
          </a:bodyPr>
          <a:lstStyle/>
          <a:p>
            <a:r>
              <a:rPr lang="he-IL" sz="1200" b="1" dirty="0" smtClean="0">
                <a:solidFill>
                  <a:srgbClr val="0000FF"/>
                </a:solidFill>
              </a:rPr>
              <a:t>אריאלה אזולאי, אלימות מכוננת 1947-1950, רסלינג, 2009, </a:t>
            </a:r>
          </a:p>
          <a:p>
            <a:r>
              <a:rPr lang="he-IL" sz="1200" b="1" dirty="0" smtClean="0">
                <a:solidFill>
                  <a:srgbClr val="0000FF"/>
                </a:solidFill>
              </a:rPr>
              <a:t>עמ' 219.</a:t>
            </a:r>
            <a:endParaRPr lang="he-IL" sz="1200" b="1" dirty="0">
              <a:solidFill>
                <a:srgbClr val="0000FF"/>
              </a:solidFill>
            </a:endParaRPr>
          </a:p>
        </p:txBody>
      </p:sp>
    </p:spTree>
    <p:extLst>
      <p:ext uri="{BB962C8B-B14F-4D97-AF65-F5344CB8AC3E}">
        <p14:creationId xmlns:p14="http://schemas.microsoft.com/office/powerpoint/2010/main" val="4070757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663</TotalTime>
  <Words>1037</Words>
  <Application>Microsoft Office PowerPoint</Application>
  <PresentationFormat>On-screen Show (4:3)</PresentationFormat>
  <Paragraphs>246</Paragraphs>
  <Slides>57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Alef</vt:lpstr>
      <vt:lpstr>Arial</vt:lpstr>
      <vt:lpstr>Calibri</vt:lpstr>
      <vt:lpstr>Calibri Light</vt:lpstr>
      <vt:lpstr>Times New Roman</vt:lpstr>
      <vt:lpstr>Office Theme</vt:lpstr>
      <vt:lpstr>שורוך – סדקים בהיסטוריה השלמות לתכנית הלימודים בהיסטוריה לכיתות י"א: "בונים מדינה"</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האוכלוסייה בארץ  בשנת 1947</vt:lpstr>
      <vt:lpstr>PowerPoint Presentation</vt:lpstr>
      <vt:lpstr>מספר הישובים בארץ  בשנת 1947</vt:lpstr>
      <vt:lpstr>מספר הישובים בארץ  בשנת 1949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שורוך – סדקים בהיסטוריה השלמות לתכנית הלימודים בהיסטוריה לכיתות י"א: "בונים מדינה"</dc:title>
  <dc:creator>User</dc:creator>
  <cp:lastModifiedBy>amaya galili</cp:lastModifiedBy>
  <cp:revision>54</cp:revision>
  <dcterms:created xsi:type="dcterms:W3CDTF">2016-01-31T12:29:26Z</dcterms:created>
  <dcterms:modified xsi:type="dcterms:W3CDTF">2020-01-31T08:59:43Z</dcterms:modified>
</cp:coreProperties>
</file>